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6.xml" ContentType="application/vnd.openxmlformats-officedocument.presentationml.tags+xml"/>
  <Override PartName="/ppt/notesSlides/notesSlide10.xml" ContentType="application/vnd.openxmlformats-officedocument.presentationml.notesSlide+xml"/>
  <Override PartName="/ppt/tags/tag7.xml" ContentType="application/vnd.openxmlformats-officedocument.presentationml.tags+xml"/>
  <Override PartName="/ppt/notesSlides/notesSlide11.xml" ContentType="application/vnd.openxmlformats-officedocument.presentationml.notesSlide+xml"/>
  <Override PartName="/ppt/tags/tag8.xml" ContentType="application/vnd.openxmlformats-officedocument.presentationml.tags+xml"/>
  <Override PartName="/ppt/notesSlides/notesSlide12.xml" ContentType="application/vnd.openxmlformats-officedocument.presentationml.notesSlide+xml"/>
  <Override PartName="/ppt/tags/tag9.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9" r:id="rId3"/>
    <p:sldId id="257" r:id="rId4"/>
    <p:sldId id="264" r:id="rId5"/>
    <p:sldId id="307" r:id="rId6"/>
    <p:sldId id="308" r:id="rId7"/>
    <p:sldId id="309" r:id="rId8"/>
    <p:sldId id="291" r:id="rId9"/>
    <p:sldId id="267" r:id="rId10"/>
    <p:sldId id="274" r:id="rId11"/>
    <p:sldId id="321" r:id="rId12"/>
    <p:sldId id="322" r:id="rId13"/>
    <p:sldId id="323" r:id="rId14"/>
    <p:sldId id="292" r:id="rId15"/>
    <p:sldId id="296" r:id="rId16"/>
    <p:sldId id="324" r:id="rId17"/>
    <p:sldId id="301" r:id="rId18"/>
    <p:sldId id="299" r:id="rId19"/>
    <p:sldId id="305" r:id="rId20"/>
    <p:sldId id="306" r:id="rId21"/>
    <p:sldId id="293" r:id="rId22"/>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7F9F6"/>
    <a:srgbClr val="294F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33" autoAdjust="0"/>
    <p:restoredTop sz="94660"/>
  </p:normalViewPr>
  <p:slideViewPr>
    <p:cSldViewPr snapToGrid="0">
      <p:cViewPr varScale="1">
        <p:scale>
          <a:sx n="102" d="100"/>
          <a:sy n="102" d="100"/>
        </p:scale>
        <p:origin x="208" y="7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2.jpeg>
</file>

<file path=ppt/media/image3.png>
</file>

<file path=ppt/media/image4.jpeg>
</file>

<file path=ppt/media/image5.pn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D371F4-B49E-4375-B4EB-31B3EAF04CFE}" type="datetimeFigureOut">
              <a:rPr lang="zh-CN" altLang="en-US" smtClean="0"/>
              <a:t>2023/9/16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6B9276-3D5B-46B9-8FB9-3C5C11460D1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ym typeface="+mn-ea"/>
              </a:rPr>
              <a:t>各位老师、同学大家上午好，我是</a:t>
            </a:r>
            <a:r>
              <a:rPr lang="en-US" altLang="zh-CN" dirty="0">
                <a:sym typeface="+mn-ea"/>
              </a:rPr>
              <a:t>22</a:t>
            </a:r>
            <a:r>
              <a:rPr lang="zh-CN" altLang="en-US" dirty="0">
                <a:sym typeface="+mn-ea"/>
              </a:rPr>
              <a:t>级博士张楚格，我博士论文开题报告题目为</a:t>
            </a:r>
            <a:r>
              <a:rPr lang="zh-CN" altLang="en-US" b="1" dirty="0">
                <a:latin typeface="微软雅黑" panose="020B0503020204020204" charset="-122"/>
                <a:ea typeface="微软雅黑" panose="020B0503020204020204" charset="-122"/>
                <a:cs typeface="+mn-ea"/>
                <a:sym typeface="+mn-lt"/>
              </a:rPr>
              <a:t>高表面质量内流道零件的激光粉末床熔融成形技术研究</a:t>
            </a:r>
            <a:r>
              <a:rPr lang="zh-CN" altLang="en-US" dirty="0">
                <a:sym typeface="+mn-ea"/>
              </a:rPr>
              <a:t>，导师是陈柏金教授</a:t>
            </a:r>
            <a:endParaRPr lang="zh-CN" altLang="en-US" dirty="0"/>
          </a:p>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SLM打印工艺的目标是使打印零件具有更好尺寸精度、表面质量、致密度和力学性能，从而满足使用要求。目前，国内外研究者在 SLM 打印工艺方面已经做了大量的研究。以上是不同学者对</a:t>
            </a:r>
            <a:r>
              <a:rPr lang="en-US" altLang="zh-CN"/>
              <a:t>SLM</a:t>
            </a:r>
            <a:r>
              <a:rPr lang="zh-CN" altLang="en-US"/>
              <a:t>打印零件的表面质量、致密度和力学性能所受不同因素影响的研究。包括激光参数、扫描策略、工艺参数优化和表面重熔技术。这些研究为提高SLM打印零件的性能提供了重要的参考。</a:t>
            </a:r>
          </a:p>
        </p:txBody>
      </p:sp>
      <p:sp>
        <p:nvSpPr>
          <p:cNvPr id="4" name="灯片编号占位符 3"/>
          <p:cNvSpPr>
            <a:spLocks noGrp="1"/>
          </p:cNvSpPr>
          <p:nvPr>
            <p:ph type="sldNum" sz="quarter" idx="10"/>
          </p:nvPr>
        </p:nvSpPr>
        <p:spPr/>
        <p:txBody>
          <a:bodyPr/>
          <a:lstStyle/>
          <a:p>
            <a:fld id="{FD6B9276-3D5B-46B9-8FB9-3C5C11460D11}"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超快激光具有“冷加工”和高峰值功率的特点，广泛应用于激光减材领域。研究者对超快激光减材工艺已经做了较为深入的研究。理论上来讲，利用超快激光可以对 SLM 打印零件边缘进行高精度的减材，达到去除侧表面粘附的挂渣而对打印零件边缘及其四周的金属粉末不产生热影响的目的。</a:t>
            </a:r>
          </a:p>
        </p:txBody>
      </p:sp>
      <p:sp>
        <p:nvSpPr>
          <p:cNvPr id="4" name="灯片编号占位符 3"/>
          <p:cNvSpPr>
            <a:spLocks noGrp="1"/>
          </p:cNvSpPr>
          <p:nvPr>
            <p:ph type="sldNum" sz="quarter" idx="10"/>
          </p:nvPr>
        </p:nvSpPr>
        <p:spPr/>
        <p:txBody>
          <a:bodyPr/>
          <a:lstStyle/>
          <a:p>
            <a:fld id="{FD6B9276-3D5B-46B9-8FB9-3C5C11460D11}"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目前关于增减材复合制造技术的研究主要包括增减材设备的研发，工艺规划方法的制定和增减材复合制造零件的打印质量研究等方面。在增减材复合制造技术中，数控铣削加工是主流的减材方式，而采用激光作为减材加工的研究仍然相对较少。</a:t>
            </a:r>
          </a:p>
        </p:txBody>
      </p:sp>
      <p:sp>
        <p:nvSpPr>
          <p:cNvPr id="4" name="灯片编号占位符 3"/>
          <p:cNvSpPr>
            <a:spLocks noGrp="1"/>
          </p:cNvSpPr>
          <p:nvPr>
            <p:ph type="sldNum" sz="quarter" idx="10"/>
          </p:nvPr>
        </p:nvSpPr>
        <p:spPr/>
        <p:txBody>
          <a:bodyPr/>
          <a:lstStyle/>
          <a:p>
            <a:fld id="{FD6B9276-3D5B-46B9-8FB9-3C5C11460D11}"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latin typeface="Times New Roman" panose="02020603050405020304" charset="0"/>
                <a:ea typeface="宋体" panose="02010600030101010101" pitchFamily="2" charset="-122"/>
                <a:sym typeface="+mn-ea"/>
              </a:rPr>
              <a:t>     </a:t>
            </a:r>
            <a:r>
              <a:rPr lang="zh-CN">
                <a:latin typeface="Times New Roman" panose="02020603050405020304" charset="0"/>
                <a:ea typeface="宋体" panose="02010600030101010101" pitchFamily="2" charset="-122"/>
                <a:sym typeface="+mn-ea"/>
              </a:rPr>
              <a:t>本课题提出采用超短脉冲激光减材</a:t>
            </a:r>
            <a:r>
              <a:rPr lang="en-US">
                <a:latin typeface="Times New Roman" panose="02020603050405020304" charset="0"/>
                <a:ea typeface="宋体" panose="02010600030101010101" pitchFamily="2" charset="-122"/>
                <a:sym typeface="+mn-ea"/>
              </a:rPr>
              <a:t>+</a:t>
            </a:r>
            <a:r>
              <a:rPr lang="zh-CN">
                <a:latin typeface="Times New Roman" panose="02020603050405020304" charset="0"/>
                <a:ea typeface="宋体" panose="02010600030101010101" pitchFamily="2" charset="-122"/>
                <a:sym typeface="+mn-ea"/>
              </a:rPr>
              <a:t>高功率激光</a:t>
            </a:r>
            <a:r>
              <a:rPr lang="en-US">
                <a:latin typeface="Times New Roman" panose="02020603050405020304" charset="0"/>
                <a:ea typeface="宋体" panose="02010600030101010101" pitchFamily="2" charset="-122"/>
                <a:sym typeface="+mn-ea"/>
              </a:rPr>
              <a:t>SLM</a:t>
            </a:r>
            <a:r>
              <a:rPr lang="zh-CN">
                <a:latin typeface="Times New Roman" panose="02020603050405020304" charset="0"/>
                <a:ea typeface="宋体" panose="02010600030101010101" pitchFamily="2" charset="-122"/>
                <a:sym typeface="+mn-ea"/>
              </a:rPr>
              <a:t>增材技术相结合，以实现</a:t>
            </a:r>
            <a:r>
              <a:rPr lang="en-US">
                <a:latin typeface="Times New Roman" panose="02020603050405020304" charset="0"/>
                <a:ea typeface="宋体" panose="02010600030101010101" pitchFamily="2" charset="-122"/>
                <a:sym typeface="+mn-ea"/>
              </a:rPr>
              <a:t>SLM</a:t>
            </a:r>
            <a:r>
              <a:rPr lang="zh-CN">
                <a:latin typeface="Times New Roman" panose="02020603050405020304" charset="0"/>
                <a:ea typeface="宋体" panose="02010600030101010101" pitchFamily="2" charset="-122"/>
                <a:sym typeface="+mn-ea"/>
              </a:rPr>
              <a:t>增材制造内流道构件的高表面质量高精度高性能成形。其原理是高功率激光</a:t>
            </a:r>
            <a:r>
              <a:rPr lang="en-US">
                <a:latin typeface="Times New Roman" panose="02020603050405020304" charset="0"/>
                <a:ea typeface="宋体" panose="02010600030101010101" pitchFamily="2" charset="-122"/>
                <a:sym typeface="+mn-ea"/>
              </a:rPr>
              <a:t>SLM</a:t>
            </a:r>
            <a:r>
              <a:rPr lang="zh-CN">
                <a:latin typeface="Times New Roman" panose="02020603050405020304" charset="0"/>
                <a:ea typeface="宋体" panose="02010600030101010101" pitchFamily="2" charset="-122"/>
                <a:sym typeface="+mn-ea"/>
              </a:rPr>
              <a:t>增材扫描一薄金属，实现金属致密成形；当扫描完一层后，采用超短脉冲激光刻蚀轮廓边缘，使得粘粉以及多余的沉积部分被去除，由于超短脉冲激光极高的峰值功率和微小光斑，可以精确的去除内流道边缘粘粉及多余的尺寸，以实现高表面质量高尺寸精度成形。层层叠加，实现复杂内流道构件的高表面质量和高性能高精度成形。与当前的</a:t>
            </a:r>
            <a:r>
              <a:rPr lang="en-US">
                <a:latin typeface="Times New Roman" panose="02020603050405020304" charset="0"/>
                <a:ea typeface="宋体" panose="02010600030101010101" pitchFamily="2" charset="-122"/>
                <a:sym typeface="+mn-ea"/>
              </a:rPr>
              <a:t>SLM</a:t>
            </a:r>
            <a:r>
              <a:rPr lang="zh-CN">
                <a:latin typeface="Times New Roman" panose="02020603050405020304" charset="0"/>
                <a:ea typeface="宋体" panose="02010600030101010101" pitchFamily="2" charset="-122"/>
                <a:sym typeface="+mn-ea"/>
              </a:rPr>
              <a:t>增材制造相比，该技术具有结构简单、对原装备改动小、双光束空间位置控制准确等优点，能精确的对复杂内流道构件控形控性。</a:t>
            </a:r>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ym typeface="+mn-ea"/>
              </a:rPr>
              <a:t>下面我将从以下</a:t>
            </a:r>
            <a:r>
              <a:rPr lang="en-US" altLang="zh-CN" dirty="0">
                <a:sym typeface="+mn-ea"/>
              </a:rPr>
              <a:t>5</a:t>
            </a:r>
            <a:r>
              <a:rPr lang="zh-CN" altLang="en-US" dirty="0">
                <a:sym typeface="+mn-ea"/>
              </a:rPr>
              <a:t>个方面进行简要阐述</a:t>
            </a:r>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21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激光选区熔化（SLM）是一种基于“自下而上”的层层叠加3D打印技术。得益于其高度的灵活性，能够制造结构复杂的零件，SLM在航空航天、模具制造及医疗器械领域得到了广泛应用。然而，由于热传导和毛细作用，粉末可能半熔化或粘附于成型部件的侧表面[2,3]。这种粘粉现象无法仅通过工艺优化来解决。它不仅降低了零件的表面质量，还可能导致流道尺寸的改变，甚至堵塞流道。</a:t>
            </a:r>
          </a:p>
        </p:txBody>
      </p:sp>
      <p:sp>
        <p:nvSpPr>
          <p:cNvPr id="4" name="灯片编号占位符 3"/>
          <p:cNvSpPr>
            <a:spLocks noGrp="1"/>
          </p:cNvSpPr>
          <p:nvPr>
            <p:ph type="sldNum" sz="quarter" idx="10"/>
          </p:nvPr>
        </p:nvSpPr>
        <p:spPr/>
        <p:txBody>
          <a:bodyPr/>
          <a:lstStyle/>
          <a:p>
            <a:fld id="{FD6B9276-3D5B-46B9-8FB9-3C5C11460D11}"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SLM增材制造的金属部件一般通过喷砂、机加工、磨粒流和化学腐蚀等方式进行表面后处理。但是，对于具有复杂内流道的一体化零件，这些后处理方法难以实施，尤其是在流道尺寸微小、结构复杂的情况下。此外，流道内表面粘粉的清除情况难以监测，可能导致安全隐患，如液体火箭发动机中可能引发的爆炸。因此，内流道部件的SLM增材制造中存在的表面质量和粘粉问题，已成为该技术在相关领域应用的主要制约因素</a:t>
            </a:r>
          </a:p>
        </p:txBody>
      </p:sp>
      <p:sp>
        <p:nvSpPr>
          <p:cNvPr id="4" name="灯片编号占位符 3"/>
          <p:cNvSpPr>
            <a:spLocks noGrp="1"/>
          </p:cNvSpPr>
          <p:nvPr>
            <p:ph type="sldNum" sz="quarter" idx="10"/>
          </p:nvPr>
        </p:nvSpPr>
        <p:spPr/>
        <p:txBody>
          <a:bodyPr/>
          <a:lstStyle/>
          <a:p>
            <a:fld id="{FD6B9276-3D5B-46B9-8FB9-3C5C11460D11}"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为了解决上述问题，本课题提出了一种结合超短脉冲激光减材与高功率激光SLM增材的技术。超短脉冲激光，其脉冲宽度在十皮秒（10-10s）范围内，不仅具有极高的峰值功率，而且能对几乎所有材料进行高精度“冷”加工，广泛应用于高精度激光切割领域。利用这一技术，可以迅速蒸发零件表面的粘附粉末，从而显著提高SLM成型零件的表面质量。此外，超短脉冲激光的“冷”加工特性还可以高精度地修整SLM打印部件的边缘，去除其侧表面的挂渣，而不会对周围的金属粉末产生热效应。</a:t>
            </a:r>
          </a:p>
          <a:p>
            <a:r>
              <a:rPr lang="zh-CN" altLang="en-US"/>
              <a:t>本课题计划以工业领域广泛应用的高导热轻质金属——铝合金为研究对象，旨在突破激光增材制造铝合金复杂内流道零件成型</a:t>
            </a:r>
            <a:r>
              <a:rPr lang="zh-CN" altLang="en-US">
                <a:sym typeface="+mn-ea"/>
              </a:rPr>
              <a:t>的</a:t>
            </a:r>
            <a:r>
              <a:rPr lang="zh-CN" altLang="en-US"/>
              <a:t>技术瓶颈。我们计划利用飞秒激光减材来解决表面粘粉和材料</a:t>
            </a:r>
            <a:r>
              <a:rPr lang="zh-CN" altLang="en-US">
                <a:sym typeface="+mn-ea"/>
              </a:rPr>
              <a:t>多余</a:t>
            </a:r>
            <a:r>
              <a:rPr lang="zh-CN" altLang="en-US"/>
              <a:t>的问题，进而提高零件的尺寸精度和表面质量。</a:t>
            </a:r>
          </a:p>
        </p:txBody>
      </p:sp>
      <p:sp>
        <p:nvSpPr>
          <p:cNvPr id="4" name="灯片编号占位符 3"/>
          <p:cNvSpPr>
            <a:spLocks noGrp="1"/>
          </p:cNvSpPr>
          <p:nvPr>
            <p:ph type="sldNum" sz="quarter" idx="10"/>
          </p:nvPr>
        </p:nvSpPr>
        <p:spPr/>
        <p:txBody>
          <a:bodyPr/>
          <a:lstStyle/>
          <a:p>
            <a:fld id="{FD6B9276-3D5B-46B9-8FB9-3C5C11460D11}"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近年来，SLM 技术发展迅速，国内外研究者针对 SLM 打印设备和打印工艺两个方面的研究较多。在</a:t>
            </a:r>
            <a:r>
              <a:rPr lang="en-US" altLang="zh-CN"/>
              <a:t>SLM</a:t>
            </a:r>
            <a:r>
              <a:rPr lang="zh-CN" altLang="en-US"/>
              <a:t>打印设备方面，世界上第一台 SLM 打印设备于德国诞生，德国的 SLM 技术一直处于世界领先地位。</a:t>
            </a:r>
            <a:r>
              <a:rPr lang="zh-CN" altLang="en-US">
                <a:sym typeface="+mn-ea"/>
              </a:rPr>
              <a:t>国内的 SLM 技术尽管起步较晚，但近年来发展也比较迅速。</a:t>
            </a:r>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44953B-A6FC-4252-9D65-5D435A04F887}" type="datetimeFigureOut">
              <a:rPr lang="zh-CN" altLang="en-US" smtClean="0"/>
              <a:t>2023/9/16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44953B-A6FC-4252-9D65-5D435A04F887}" type="datetimeFigureOut">
              <a:rPr lang="zh-CN" altLang="en-US" smtClean="0"/>
              <a:t>2023/9/16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44953B-A6FC-4252-9D65-5D435A04F887}" type="datetimeFigureOut">
              <a:rPr lang="zh-CN" altLang="en-US" smtClean="0"/>
              <a:t>2023/9/16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944953B-A6FC-4252-9D65-5D435A04F887}" type="datetimeFigureOut">
              <a:rPr lang="zh-CN" altLang="en-US" smtClean="0"/>
              <a:t>2023/9/16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944953B-A6FC-4252-9D65-5D435A04F887}" type="datetimeFigureOut">
              <a:rPr lang="zh-CN" altLang="en-US" smtClean="0"/>
              <a:t>2023/9/16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944953B-A6FC-4252-9D65-5D435A04F887}" type="datetimeFigureOut">
              <a:rPr lang="zh-CN" altLang="en-US" smtClean="0"/>
              <a:t>2023/9/16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944953B-A6FC-4252-9D65-5D435A04F887}" type="datetimeFigureOut">
              <a:rPr lang="zh-CN" altLang="en-US" smtClean="0"/>
              <a:t>2023/9/16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944953B-A6FC-4252-9D65-5D435A04F887}" type="datetimeFigureOut">
              <a:rPr lang="zh-CN" altLang="en-US" smtClean="0"/>
              <a:t>2023/9/16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44953B-A6FC-4252-9D65-5D435A04F887}" type="datetimeFigureOut">
              <a:rPr lang="zh-CN" altLang="en-US" smtClean="0"/>
              <a:t>2023/9/16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44953B-A6FC-4252-9D65-5D435A04F887}" type="datetimeFigureOut">
              <a:rPr lang="zh-CN" altLang="en-US" smtClean="0"/>
              <a:t>2023/9/16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44953B-A6FC-4252-9D65-5D435A04F887}" type="datetimeFigureOut">
              <a:rPr lang="zh-CN" altLang="en-US" smtClean="0"/>
              <a:t>2023/9/16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21AFEC-E1CC-4854-BB4C-25D74493A892}"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8.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1.xml"/><Relationship Id="rId1" Type="http://schemas.openxmlformats.org/officeDocument/2006/relationships/tags" Target="../tags/tag10.xml"/><Relationship Id="rId5" Type="http://schemas.openxmlformats.org/officeDocument/2006/relationships/image" Target="../media/image7.jpe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tags" Target="../tags/tag5.xml"/><Relationship Id="rId7" Type="http://schemas.openxmlformats.org/officeDocument/2006/relationships/image" Target="../media/image3.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2.jpeg"/><Relationship Id="rId5" Type="http://schemas.openxmlformats.org/officeDocument/2006/relationships/notesSlide" Target="../notesSlides/notesSlide2.xml"/><Relationship Id="rId4"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4">
            <a:lum contrast="12000"/>
            <a:extLst>
              <a:ext uri="{28A0092B-C50C-407E-A947-70E740481C1C}">
                <a14:useLocalDpi xmlns:a14="http://schemas.microsoft.com/office/drawing/2010/main" val="0"/>
              </a:ext>
            </a:extLst>
          </a:blip>
          <a:stretch>
            <a:fillRect/>
          </a:stretch>
        </p:blipFill>
        <p:spPr>
          <a:xfrm>
            <a:off x="-349250" y="292600"/>
            <a:ext cx="12541250" cy="6858000"/>
          </a:xfrm>
          <a:prstGeom prst="rect">
            <a:avLst/>
          </a:prstGeom>
        </p:spPr>
      </p:pic>
      <p:sp>
        <p:nvSpPr>
          <p:cNvPr id="5" name="文本框 4"/>
          <p:cNvSpPr txBox="1"/>
          <p:nvPr/>
        </p:nvSpPr>
        <p:spPr>
          <a:xfrm>
            <a:off x="4125595" y="2413635"/>
            <a:ext cx="7672070" cy="1176020"/>
          </a:xfrm>
          <a:prstGeom prst="rect">
            <a:avLst/>
          </a:prstGeom>
          <a:noFill/>
        </p:spPr>
        <p:txBody>
          <a:bodyPr wrap="square" lIns="68580" tIns="34290" rIns="68580" bIns="34290" rtlCol="0">
            <a:spAutoFit/>
          </a:bodyPr>
          <a:lstStyle/>
          <a:p>
            <a:pPr algn="ctr" defTabSz="685800"/>
            <a:r>
              <a:rPr lang="zh-CN" altLang="en-US" sz="3600" b="1" dirty="0">
                <a:latin typeface="微软雅黑" panose="020B0503020204020204" charset="-122"/>
                <a:ea typeface="微软雅黑" panose="020B0503020204020204" charset="-122"/>
                <a:cs typeface="+mn-ea"/>
                <a:sym typeface="+mn-lt"/>
              </a:rPr>
              <a:t>高表面质量内流道零件的激光粉末床熔融成形技术研究</a:t>
            </a:r>
          </a:p>
        </p:txBody>
      </p:sp>
      <p:sp>
        <p:nvSpPr>
          <p:cNvPr id="6" name="文本框 5"/>
          <p:cNvSpPr txBox="1"/>
          <p:nvPr/>
        </p:nvSpPr>
        <p:spPr>
          <a:xfrm>
            <a:off x="4492947" y="4273129"/>
            <a:ext cx="4703398" cy="314325"/>
          </a:xfrm>
          <a:prstGeom prst="rect">
            <a:avLst/>
          </a:prstGeom>
          <a:noFill/>
          <a:ln w="9525">
            <a:noFill/>
            <a:miter/>
          </a:ln>
          <a:effectLst/>
        </p:spPr>
        <p:txBody>
          <a:bodyPr vert="horz" wrap="square" lIns="68580" tIns="34290" rIns="68580" bIns="34290" anchor="t">
            <a:spAutoFit/>
          </a:bodyPr>
          <a:lstStyle/>
          <a:p>
            <a:pPr defTabSz="685800" eaLnBrk="0" hangingPunct="0"/>
            <a:r>
              <a:rPr lang="zh-CN" altLang="en-US" sz="1600" dirty="0">
                <a:latin typeface="微软雅黑" panose="020B0503020204020204" charset="-122"/>
                <a:ea typeface="微软雅黑" panose="020B0503020204020204" charset="-122"/>
                <a:cs typeface="+mn-ea"/>
                <a:sym typeface="+mn-lt"/>
              </a:rPr>
              <a:t>报告人：张楚格</a:t>
            </a:r>
            <a:r>
              <a:rPr lang="en-US" altLang="zh-CN" sz="1600" dirty="0">
                <a:latin typeface="微软雅黑" panose="020B0503020204020204" charset="-122"/>
                <a:ea typeface="微软雅黑" panose="020B0503020204020204" charset="-122"/>
                <a:cs typeface="+mn-ea"/>
                <a:sym typeface="+mn-lt"/>
              </a:rPr>
              <a:t>  D202280381</a:t>
            </a:r>
          </a:p>
        </p:txBody>
      </p:sp>
      <p:sp>
        <p:nvSpPr>
          <p:cNvPr id="8" name="TextBox 120"/>
          <p:cNvSpPr txBox="1"/>
          <p:nvPr/>
        </p:nvSpPr>
        <p:spPr>
          <a:xfrm>
            <a:off x="4470087" y="3721600"/>
            <a:ext cx="4533262" cy="373665"/>
          </a:xfrm>
          <a:prstGeom prst="roundRect">
            <a:avLst/>
          </a:prstGeom>
          <a:solidFill>
            <a:schemeClr val="tx1">
              <a:lumMod val="85000"/>
              <a:lumOff val="15000"/>
            </a:schemeClr>
          </a:solidFill>
        </p:spPr>
        <p:txBody>
          <a:bodyPr wrap="square" rtlCol="0">
            <a:spAutoFit/>
          </a:bodyPr>
          <a:lstStyle/>
          <a:p>
            <a:pPr defTabSz="685800"/>
            <a:r>
              <a:rPr lang="zh-CN" altLang="en-US" sz="1600" dirty="0">
                <a:solidFill>
                  <a:prstClr val="white"/>
                </a:solidFill>
                <a:latin typeface="微软雅黑" panose="020B0503020204020204" charset="-122"/>
                <a:ea typeface="微软雅黑" panose="020B0503020204020204" charset="-122"/>
                <a:cs typeface="+mn-ea"/>
                <a:sym typeface="+mn-lt"/>
              </a:rPr>
              <a:t>指导教师：陈柏金</a:t>
            </a:r>
          </a:p>
        </p:txBody>
      </p:sp>
      <p:grpSp>
        <p:nvGrpSpPr>
          <p:cNvPr id="13" name="组合 12"/>
          <p:cNvGrpSpPr/>
          <p:nvPr/>
        </p:nvGrpSpPr>
        <p:grpSpPr>
          <a:xfrm>
            <a:off x="3968320" y="2391860"/>
            <a:ext cx="132770" cy="1724700"/>
            <a:chOff x="995161" y="2391860"/>
            <a:chExt cx="135370" cy="1758474"/>
          </a:xfrm>
        </p:grpSpPr>
        <p:cxnSp>
          <p:nvCxnSpPr>
            <p:cNvPr id="10" name="直接连接符 9"/>
            <p:cNvCxnSpPr/>
            <p:nvPr/>
          </p:nvCxnSpPr>
          <p:spPr>
            <a:xfrm>
              <a:off x="1130530" y="2391860"/>
              <a:ext cx="0" cy="1758474"/>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2" name="等腰三角形 11"/>
            <p:cNvSpPr/>
            <p:nvPr/>
          </p:nvSpPr>
          <p:spPr>
            <a:xfrm rot="16200000">
              <a:off x="984331" y="3203412"/>
              <a:ext cx="157029" cy="135370"/>
            </a:xfrm>
            <a:prstGeom prst="triangl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 name="图片 13"/>
          <p:cNvPicPr>
            <a:picLocks noChangeAspect="1"/>
          </p:cNvPicPr>
          <p:nvPr/>
        </p:nvPicPr>
        <p:blipFill>
          <a:blip r:embed="rId5">
            <a:clrChange>
              <a:clrFrom>
                <a:srgbClr val="F5FDF2">
                  <a:alpha val="100000"/>
                </a:srgbClr>
              </a:clrFrom>
              <a:clrTo>
                <a:srgbClr val="F5FDF2">
                  <a:alpha val="100000"/>
                  <a:alpha val="0"/>
                </a:srgbClr>
              </a:clrTo>
            </a:clrChange>
            <a:grayscl/>
            <a:lum bright="58000" contrast="-64000"/>
          </a:blip>
          <a:stretch>
            <a:fillRect/>
          </a:stretch>
        </p:blipFill>
        <p:spPr>
          <a:xfrm rot="5400000">
            <a:off x="-3792855" y="819785"/>
            <a:ext cx="6866890" cy="5227320"/>
          </a:xfrm>
          <a:prstGeom prst="ellipse">
            <a:avLst/>
          </a:prstGeom>
        </p:spPr>
      </p:pic>
      <p:sp>
        <p:nvSpPr>
          <p:cNvPr id="2" name="文本框 1"/>
          <p:cNvSpPr txBox="1"/>
          <p:nvPr/>
        </p:nvSpPr>
        <p:spPr>
          <a:xfrm>
            <a:off x="4119245" y="866140"/>
            <a:ext cx="6067425" cy="645160"/>
          </a:xfrm>
          <a:prstGeom prst="rect">
            <a:avLst/>
          </a:prstGeom>
          <a:noFill/>
        </p:spPr>
        <p:txBody>
          <a:bodyPr wrap="square" rtlCol="0">
            <a:spAutoFit/>
          </a:bodyPr>
          <a:lstStyle/>
          <a:p>
            <a:r>
              <a:rPr lang="zh-CN" altLang="en-US" sz="3600" b="1"/>
              <a:t>博士论文开题报告</a:t>
            </a:r>
          </a:p>
        </p:txBody>
      </p:sp>
      <p:sp>
        <p:nvSpPr>
          <p:cNvPr id="3" name="文本框 2"/>
          <p:cNvSpPr txBox="1"/>
          <p:nvPr>
            <p:custDataLst>
              <p:tags r:id="rId1"/>
            </p:custDataLst>
          </p:nvPr>
        </p:nvSpPr>
        <p:spPr>
          <a:xfrm>
            <a:off x="4492947" y="4765254"/>
            <a:ext cx="4703398" cy="314325"/>
          </a:xfrm>
          <a:prstGeom prst="rect">
            <a:avLst/>
          </a:prstGeom>
          <a:noFill/>
          <a:ln w="9525">
            <a:noFill/>
            <a:miter/>
          </a:ln>
          <a:effectLst/>
        </p:spPr>
        <p:txBody>
          <a:bodyPr vert="horz" wrap="square" lIns="68580" tIns="34290" rIns="68580" bIns="34290" anchor="t">
            <a:spAutoFit/>
          </a:bodyPr>
          <a:lstStyle/>
          <a:p>
            <a:pPr defTabSz="685800" eaLnBrk="0" hangingPunct="0"/>
            <a:r>
              <a:rPr lang="zh-CN" altLang="en-US" sz="1600" dirty="0">
                <a:latin typeface="微软雅黑" panose="020B0503020204020204" charset="-122"/>
                <a:ea typeface="微软雅黑" panose="020B0503020204020204" charset="-122"/>
                <a:cs typeface="+mn-ea"/>
                <a:sym typeface="+mn-lt"/>
              </a:rPr>
              <a:t>报告日期：</a:t>
            </a:r>
            <a:r>
              <a:rPr lang="en-US" altLang="zh-CN" sz="1600" dirty="0">
                <a:latin typeface="微软雅黑" panose="020B0503020204020204" charset="-122"/>
                <a:ea typeface="微软雅黑" panose="020B0503020204020204" charset="-122"/>
                <a:cs typeface="+mn-ea"/>
                <a:sym typeface="+mn-lt"/>
              </a:rPr>
              <a:t>2023</a:t>
            </a:r>
            <a:r>
              <a:rPr lang="zh-CN" altLang="en-US" sz="1600" dirty="0">
                <a:latin typeface="微软雅黑" panose="020B0503020204020204" charset="-122"/>
                <a:ea typeface="微软雅黑" panose="020B0503020204020204" charset="-122"/>
                <a:cs typeface="+mn-ea"/>
                <a:sym typeface="+mn-lt"/>
              </a:rPr>
              <a:t>年</a:t>
            </a:r>
            <a:r>
              <a:rPr lang="en-US" altLang="zh-CN" sz="1600" dirty="0">
                <a:latin typeface="微软雅黑" panose="020B0503020204020204" charset="-122"/>
                <a:ea typeface="微软雅黑" panose="020B0503020204020204" charset="-122"/>
                <a:cs typeface="+mn-ea"/>
                <a:sym typeface="+mn-lt"/>
              </a:rPr>
              <a:t>9</a:t>
            </a:r>
            <a:r>
              <a:rPr lang="zh-CN" altLang="en-US" sz="1600" dirty="0">
                <a:latin typeface="微软雅黑" panose="020B0503020204020204" charset="-122"/>
                <a:ea typeface="微软雅黑" panose="020B0503020204020204" charset="-122"/>
                <a:cs typeface="+mn-ea"/>
                <a:sym typeface="+mn-lt"/>
              </a:rPr>
              <a:t>月</a:t>
            </a:r>
            <a:r>
              <a:rPr lang="en-US" altLang="zh-CN" sz="1600" dirty="0">
                <a:latin typeface="微软雅黑" panose="020B0503020204020204" charset="-122"/>
                <a:ea typeface="微软雅黑" panose="020B0503020204020204" charset="-122"/>
                <a:cs typeface="+mn-ea"/>
                <a:sym typeface="+mn-lt"/>
              </a:rPr>
              <a:t>17</a:t>
            </a:r>
            <a:r>
              <a:rPr lang="zh-CN" altLang="en-US" sz="1600" dirty="0">
                <a:latin typeface="微软雅黑" panose="020B0503020204020204" charset="-122"/>
                <a:ea typeface="微软雅黑" panose="020B0503020204020204" charset="-122"/>
                <a:cs typeface="+mn-ea"/>
                <a:sym typeface="+mn-lt"/>
              </a:rPr>
              <a:t>日</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976662" y="289555"/>
            <a:ext cx="4203131" cy="712836"/>
            <a:chOff x="716110" y="187653"/>
            <a:chExt cx="4203131" cy="712836"/>
          </a:xfrm>
        </p:grpSpPr>
        <p:sp>
          <p:nvSpPr>
            <p:cNvPr id="19" name="文本框 18"/>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dirty="0">
                  <a:latin typeface="思源黑体 CN Heavy" panose="020B0A00000000000000" pitchFamily="34" charset="-122"/>
                  <a:ea typeface="思源黑体 CN Heavy" panose="020B0A00000000000000" pitchFamily="34" charset="-122"/>
                  <a:sym typeface="+mn-ea"/>
                </a:rPr>
                <a:t>国内外研究现状</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sp>
          <p:nvSpPr>
            <p:cNvPr id="21" name="文本框 20"/>
            <p:cNvSpPr txBox="1"/>
            <p:nvPr/>
          </p:nvSpPr>
          <p:spPr>
            <a:xfrm>
              <a:off x="716110" y="553111"/>
              <a:ext cx="2797234" cy="312393"/>
            </a:xfrm>
            <a:prstGeom prst="rect">
              <a:avLst/>
            </a:prstGeom>
            <a:noFill/>
          </p:spPr>
          <p:txBody>
            <a:bodyPr wrap="square" rtlCol="0">
              <a:spAutoFit/>
            </a:bodyPr>
            <a:lstStyle/>
            <a:p>
              <a:pPr>
                <a:lnSpc>
                  <a:spcPct val="130000"/>
                </a:lnSpc>
              </a:pPr>
              <a:r>
                <a:rPr lang="en-US" altLang="zh-CN" sz="1100" dirty="0">
                  <a:latin typeface="Arial" panose="020B0604020202020204" pitchFamily="34" charset="0"/>
                  <a:ea typeface="微软雅黑 Light" panose="020B0502040204020203" charset="-122"/>
                  <a:cs typeface="Arial" panose="020B0604020202020204" pitchFamily="34" charset="0"/>
                  <a:sym typeface="+mn-lt"/>
                </a:rPr>
                <a:t>Add You Text Here Add You Text Here</a:t>
              </a:r>
            </a:p>
          </p:txBody>
        </p:sp>
      </p:grpSp>
      <p:graphicFrame>
        <p:nvGraphicFramePr>
          <p:cNvPr id="7" name="Content Placeholder 7"/>
          <p:cNvGraphicFramePr>
            <a:graphicFrameLocks noGrp="1"/>
          </p:cNvGraphicFramePr>
          <p:nvPr>
            <p:ph idx="1"/>
            <p:custDataLst>
              <p:tags r:id="rId1"/>
            </p:custDataLst>
          </p:nvPr>
        </p:nvGraphicFramePr>
        <p:xfrm>
          <a:off x="643467" y="1661324"/>
          <a:ext cx="10905067" cy="4814248"/>
        </p:xfrm>
        <a:graphic>
          <a:graphicData uri="http://schemas.openxmlformats.org/drawingml/2006/table">
            <a:tbl>
              <a:tblPr firstRow="1" firstCol="1" bandRow="1">
                <a:tableStyleId>{9D7B26C5-4107-4FEC-AEDC-1716B250A1EF}</a:tableStyleId>
              </a:tblPr>
              <a:tblGrid>
                <a:gridCol w="1063863">
                  <a:extLst>
                    <a:ext uri="{9D8B030D-6E8A-4147-A177-3AD203B41FA5}">
                      <a16:colId xmlns:a16="http://schemas.microsoft.com/office/drawing/2014/main" val="20000"/>
                    </a:ext>
                  </a:extLst>
                </a:gridCol>
                <a:gridCol w="859795">
                  <a:extLst>
                    <a:ext uri="{9D8B030D-6E8A-4147-A177-3AD203B41FA5}">
                      <a16:colId xmlns:a16="http://schemas.microsoft.com/office/drawing/2014/main" val="20001"/>
                    </a:ext>
                  </a:extLst>
                </a:gridCol>
                <a:gridCol w="1742568">
                  <a:extLst>
                    <a:ext uri="{9D8B030D-6E8A-4147-A177-3AD203B41FA5}">
                      <a16:colId xmlns:a16="http://schemas.microsoft.com/office/drawing/2014/main" val="20002"/>
                    </a:ext>
                  </a:extLst>
                </a:gridCol>
                <a:gridCol w="7238841">
                  <a:extLst>
                    <a:ext uri="{9D8B030D-6E8A-4147-A177-3AD203B41FA5}">
                      <a16:colId xmlns:a16="http://schemas.microsoft.com/office/drawing/2014/main" val="20003"/>
                    </a:ext>
                  </a:extLst>
                </a:gridCol>
              </a:tblGrid>
              <a:tr h="636817">
                <a:tc>
                  <a:txBody>
                    <a:bodyPr/>
                    <a:lstStyle/>
                    <a:p>
                      <a:pPr marL="0" marR="0" algn="ctr">
                        <a:spcBef>
                          <a:spcPts val="2400"/>
                        </a:spcBef>
                        <a:spcAft>
                          <a:spcPts val="2400"/>
                        </a:spcAft>
                      </a:pPr>
                      <a:r>
                        <a:rPr lang="zh-CN" sz="1800" kern="0">
                          <a:effectLst/>
                        </a:rPr>
                        <a:t>研究者</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lgn="ctr">
                        <a:spcBef>
                          <a:spcPts val="2400"/>
                        </a:spcBef>
                        <a:spcAft>
                          <a:spcPts val="2400"/>
                        </a:spcAft>
                      </a:pPr>
                      <a:r>
                        <a:rPr lang="zh-CN" sz="1800" kern="0">
                          <a:effectLst/>
                        </a:rPr>
                        <a:t>发表时间</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lgn="ctr">
                        <a:spcBef>
                          <a:spcPts val="2400"/>
                        </a:spcBef>
                        <a:spcAft>
                          <a:spcPts val="2400"/>
                        </a:spcAft>
                      </a:pPr>
                      <a:r>
                        <a:rPr lang="zh-CN" sz="1800" kern="0">
                          <a:effectLst/>
                        </a:rPr>
                        <a:t>材料</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lgn="ctr">
                        <a:spcBef>
                          <a:spcPts val="2400"/>
                        </a:spcBef>
                        <a:spcAft>
                          <a:spcPts val="2400"/>
                        </a:spcAft>
                      </a:pPr>
                      <a:r>
                        <a:rPr lang="zh-CN" sz="1800" kern="0">
                          <a:effectLst/>
                        </a:rPr>
                        <a:t>研究内容</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extLst>
                  <a:ext uri="{0D108BD9-81ED-4DB2-BD59-A6C34878D82A}">
                    <a16:rowId xmlns:a16="http://schemas.microsoft.com/office/drawing/2014/main" val="10000"/>
                  </a:ext>
                </a:extLst>
              </a:tr>
              <a:tr h="636817">
                <a:tc>
                  <a:txBody>
                    <a:bodyPr/>
                    <a:lstStyle/>
                    <a:p>
                      <a:pPr marL="0" marR="0">
                        <a:spcBef>
                          <a:spcPts val="2400"/>
                        </a:spcBef>
                        <a:spcAft>
                          <a:spcPts val="2400"/>
                        </a:spcAft>
                      </a:pPr>
                      <a:r>
                        <a:rPr lang="zh-CN" sz="1800" kern="0">
                          <a:effectLst/>
                        </a:rPr>
                        <a:t>王黎</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2012</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X</a:t>
                      </a:r>
                      <a:r>
                        <a:rPr lang="zh-CN" sz="1800" kern="0">
                          <a:effectLst/>
                        </a:rPr>
                        <a:t>、</a:t>
                      </a:r>
                      <a:r>
                        <a:rPr lang="en-US" sz="1800" kern="0">
                          <a:effectLst/>
                        </a:rPr>
                        <a:t>Y </a:t>
                      </a:r>
                      <a:r>
                        <a:rPr lang="zh-CN" sz="1800" kern="0">
                          <a:effectLst/>
                        </a:rPr>
                        <a:t>和</a:t>
                      </a:r>
                      <a:r>
                        <a:rPr lang="en-US" sz="1800" kern="0">
                          <a:effectLst/>
                        </a:rPr>
                        <a:t> Z </a:t>
                      </a:r>
                      <a:r>
                        <a:rPr lang="zh-CN" sz="1800" kern="0">
                          <a:effectLst/>
                        </a:rPr>
                        <a:t>轴方向的尺寸误差原因分析，激光工艺参数对尺寸的影响及粉末熔化后的体积收缩。</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extLst>
                  <a:ext uri="{0D108BD9-81ED-4DB2-BD59-A6C34878D82A}">
                    <a16:rowId xmlns:a16="http://schemas.microsoft.com/office/drawing/2014/main" val="10001"/>
                  </a:ext>
                </a:extLst>
              </a:tr>
              <a:tr h="636817">
                <a:tc>
                  <a:txBody>
                    <a:bodyPr/>
                    <a:lstStyle/>
                    <a:p>
                      <a:pPr marL="0" marR="0">
                        <a:spcBef>
                          <a:spcPts val="2400"/>
                        </a:spcBef>
                        <a:spcAft>
                          <a:spcPts val="2400"/>
                        </a:spcAft>
                      </a:pPr>
                      <a:r>
                        <a:rPr lang="en-US" sz="1800" kern="0">
                          <a:effectLst/>
                        </a:rPr>
                        <a:t>Wang</a:t>
                      </a:r>
                      <a:r>
                        <a:rPr lang="zh-CN" sz="1800" kern="0">
                          <a:effectLst/>
                        </a:rPr>
                        <a:t>等</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2016</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316L stainless steel</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zh-CN" sz="1800" kern="0">
                          <a:effectLst/>
                        </a:rPr>
                        <a:t>零件表面粗糙度的实际值与理论值比较及熔道、球化效应和粉末粘附对粗糙度的影响。</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extLst>
                  <a:ext uri="{0D108BD9-81ED-4DB2-BD59-A6C34878D82A}">
                    <a16:rowId xmlns:a16="http://schemas.microsoft.com/office/drawing/2014/main" val="10002"/>
                  </a:ext>
                </a:extLst>
              </a:tr>
              <a:tr h="636817">
                <a:tc>
                  <a:txBody>
                    <a:bodyPr/>
                    <a:lstStyle/>
                    <a:p>
                      <a:pPr marL="0" marR="0">
                        <a:spcBef>
                          <a:spcPts val="2400"/>
                        </a:spcBef>
                        <a:spcAft>
                          <a:spcPts val="2400"/>
                        </a:spcAft>
                      </a:pPr>
                      <a:r>
                        <a:rPr lang="en-US" sz="1800" kern="0">
                          <a:effectLst/>
                        </a:rPr>
                        <a:t>Mumtaz</a:t>
                      </a:r>
                      <a:r>
                        <a:rPr lang="zh-CN" sz="1800" kern="0">
                          <a:effectLst/>
                        </a:rPr>
                        <a:t>等</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2009</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Inconel 625</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zh-CN" sz="1800" kern="0">
                          <a:effectLst/>
                        </a:rPr>
                        <a:t>上表面和侧表面的粗糙度与工艺参数的关系。</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extLst>
                  <a:ext uri="{0D108BD9-81ED-4DB2-BD59-A6C34878D82A}">
                    <a16:rowId xmlns:a16="http://schemas.microsoft.com/office/drawing/2014/main" val="10003"/>
                  </a:ext>
                </a:extLst>
              </a:tr>
              <a:tr h="636817">
                <a:tc>
                  <a:txBody>
                    <a:bodyPr/>
                    <a:lstStyle/>
                    <a:p>
                      <a:pPr marL="0" marR="0">
                        <a:spcBef>
                          <a:spcPts val="2400"/>
                        </a:spcBef>
                        <a:spcAft>
                          <a:spcPts val="2400"/>
                        </a:spcAft>
                      </a:pPr>
                      <a:r>
                        <a:rPr lang="en-US" sz="1800" kern="0">
                          <a:effectLst/>
                        </a:rPr>
                        <a:t>Yang</a:t>
                      </a:r>
                      <a:r>
                        <a:rPr lang="zh-CN" sz="1800" kern="0">
                          <a:effectLst/>
                        </a:rPr>
                        <a:t>等</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2019</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AlSi10Mg</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zh-CN" sz="1800" kern="0">
                          <a:effectLst/>
                        </a:rPr>
                        <a:t>工艺参数如功率、扫描速度和线能量密度对熔池稳定性和侧表面粗糙度的影响。</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extLst>
                  <a:ext uri="{0D108BD9-81ED-4DB2-BD59-A6C34878D82A}">
                    <a16:rowId xmlns:a16="http://schemas.microsoft.com/office/drawing/2014/main" val="10004"/>
                  </a:ext>
                </a:extLst>
              </a:tr>
              <a:tr h="356529">
                <a:tc>
                  <a:txBody>
                    <a:bodyPr/>
                    <a:lstStyle/>
                    <a:p>
                      <a:pPr marL="0" marR="0">
                        <a:spcBef>
                          <a:spcPts val="2400"/>
                        </a:spcBef>
                        <a:spcAft>
                          <a:spcPts val="2400"/>
                        </a:spcAft>
                      </a:pPr>
                      <a:r>
                        <a:rPr lang="en-US" sz="1800" kern="0">
                          <a:effectLst/>
                        </a:rPr>
                        <a:t>Yasa</a:t>
                      </a:r>
                      <a:r>
                        <a:rPr lang="zh-CN" sz="1800" kern="0">
                          <a:effectLst/>
                        </a:rPr>
                        <a:t>等</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2011</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zh-CN" sz="1800" kern="0">
                          <a:effectLst/>
                        </a:rPr>
                        <a:t>激光表面重熔技术对零件致密度和表面质量的影响。</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extLst>
                  <a:ext uri="{0D108BD9-81ED-4DB2-BD59-A6C34878D82A}">
                    <a16:rowId xmlns:a16="http://schemas.microsoft.com/office/drawing/2014/main" val="10005"/>
                  </a:ext>
                </a:extLst>
              </a:tr>
              <a:tr h="636817">
                <a:tc>
                  <a:txBody>
                    <a:bodyPr/>
                    <a:lstStyle/>
                    <a:p>
                      <a:pPr marL="0" marR="0">
                        <a:spcBef>
                          <a:spcPts val="2400"/>
                        </a:spcBef>
                        <a:spcAft>
                          <a:spcPts val="2400"/>
                        </a:spcAft>
                      </a:pPr>
                      <a:r>
                        <a:rPr lang="en-US" sz="1800" kern="0">
                          <a:effectLst/>
                        </a:rPr>
                        <a:t>Casalino</a:t>
                      </a:r>
                      <a:r>
                        <a:rPr lang="zh-CN" sz="1800" kern="0">
                          <a:effectLst/>
                        </a:rPr>
                        <a:t>等</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2015</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maraging steel</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zh-CN" sz="1800" kern="0">
                          <a:effectLst/>
                        </a:rPr>
                        <a:t>高致密度零件的孔隙率和拉伸性能关系及工艺参数优化。</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extLst>
                  <a:ext uri="{0D108BD9-81ED-4DB2-BD59-A6C34878D82A}">
                    <a16:rowId xmlns:a16="http://schemas.microsoft.com/office/drawing/2014/main" val="10006"/>
                  </a:ext>
                </a:extLst>
              </a:tr>
              <a:tr h="636817">
                <a:tc>
                  <a:txBody>
                    <a:bodyPr/>
                    <a:lstStyle/>
                    <a:p>
                      <a:pPr marL="0" marR="0">
                        <a:spcBef>
                          <a:spcPts val="2400"/>
                        </a:spcBef>
                        <a:spcAft>
                          <a:spcPts val="2400"/>
                        </a:spcAft>
                      </a:pPr>
                      <a:r>
                        <a:rPr lang="en-US" sz="1800" kern="0">
                          <a:effectLst/>
                        </a:rPr>
                        <a:t>Ni</a:t>
                      </a:r>
                      <a:r>
                        <a:rPr lang="zh-CN" sz="1800" kern="0">
                          <a:effectLst/>
                        </a:rPr>
                        <a:t>等</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2019</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en-US" sz="1800" kern="0">
                          <a:effectLst/>
                        </a:rPr>
                        <a:t>Hastelloy X Alloy</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tc>
                  <a:txBody>
                    <a:bodyPr/>
                    <a:lstStyle/>
                    <a:p>
                      <a:pPr marL="0" marR="0">
                        <a:spcBef>
                          <a:spcPts val="2400"/>
                        </a:spcBef>
                        <a:spcAft>
                          <a:spcPts val="2400"/>
                        </a:spcAft>
                      </a:pPr>
                      <a:r>
                        <a:rPr lang="zh-CN" sz="1800" kern="0">
                          <a:effectLst/>
                        </a:rPr>
                        <a:t>扫描策略、扫描速度、和能量密度等参数对</a:t>
                      </a:r>
                      <a:r>
                        <a:rPr lang="en-US" sz="1800" kern="0">
                          <a:effectLst/>
                        </a:rPr>
                        <a:t>Hastelloy X</a:t>
                      </a:r>
                      <a:r>
                        <a:rPr lang="zh-CN" sz="1800" kern="0">
                          <a:effectLst/>
                        </a:rPr>
                        <a:t>合金的致密度和力学性能的影响。</a:t>
                      </a:r>
                      <a:endParaRPr lang="en-US" sz="4400" kern="100">
                        <a:effectLst/>
                        <a:latin typeface="Calibri" panose="020F0502020204030204" charset="0"/>
                        <a:ea typeface="等线" panose="02010600030101010101" charset="-122"/>
                        <a:cs typeface="Times New Roman" panose="02020603050405020304" charset="0"/>
                      </a:endParaRPr>
                    </a:p>
                  </a:txBody>
                  <a:tcPr marL="17098" marR="17098" marT="17098" marB="17098" anchor="b"/>
                </a:tc>
                <a:extLst>
                  <a:ext uri="{0D108BD9-81ED-4DB2-BD59-A6C34878D82A}">
                    <a16:rowId xmlns:a16="http://schemas.microsoft.com/office/drawing/2014/main" val="10007"/>
                  </a:ext>
                </a:extLst>
              </a:tr>
            </a:tbl>
          </a:graphicData>
        </a:graphic>
      </p:graphicFrame>
      <p:sp>
        <p:nvSpPr>
          <p:cNvPr id="9" name="文本框 8"/>
          <p:cNvSpPr txBox="1"/>
          <p:nvPr/>
        </p:nvSpPr>
        <p:spPr>
          <a:xfrm>
            <a:off x="852170" y="1162050"/>
            <a:ext cx="4064000" cy="368300"/>
          </a:xfrm>
          <a:prstGeom prst="rect">
            <a:avLst/>
          </a:prstGeom>
          <a:noFill/>
        </p:spPr>
        <p:txBody>
          <a:bodyPr wrap="square" rtlCol="0">
            <a:spAutoFit/>
          </a:bodyPr>
          <a:lstStyle/>
          <a:p>
            <a:pPr indent="0">
              <a:buFont typeface="+mj-lt"/>
              <a:buNone/>
            </a:pPr>
            <a:r>
              <a:rPr lang="en-US" altLang="zh-CN"/>
              <a:t>2.SLM</a:t>
            </a:r>
            <a:r>
              <a:rPr lang="zh-CN" altLang="en-US"/>
              <a:t>打印工艺</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129062" y="672460"/>
            <a:ext cx="4203131" cy="712836"/>
            <a:chOff x="716110" y="187653"/>
            <a:chExt cx="4203131" cy="712836"/>
          </a:xfrm>
        </p:grpSpPr>
        <p:sp>
          <p:nvSpPr>
            <p:cNvPr id="19" name="文本框 18"/>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dirty="0">
                  <a:latin typeface="思源黑体 CN Heavy" panose="020B0A00000000000000" pitchFamily="34" charset="-122"/>
                  <a:ea typeface="思源黑体 CN Heavy" panose="020B0A00000000000000" pitchFamily="34" charset="-122"/>
                  <a:sym typeface="+mn-ea"/>
                </a:rPr>
                <a:t>国内外研究现状</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sp>
          <p:nvSpPr>
            <p:cNvPr id="21" name="文本框 20"/>
            <p:cNvSpPr txBox="1"/>
            <p:nvPr/>
          </p:nvSpPr>
          <p:spPr>
            <a:xfrm>
              <a:off x="716110" y="553111"/>
              <a:ext cx="2797234" cy="312393"/>
            </a:xfrm>
            <a:prstGeom prst="rect">
              <a:avLst/>
            </a:prstGeom>
            <a:noFill/>
          </p:spPr>
          <p:txBody>
            <a:bodyPr wrap="square" rtlCol="0">
              <a:spAutoFit/>
            </a:bodyPr>
            <a:lstStyle/>
            <a:p>
              <a:pPr>
                <a:lnSpc>
                  <a:spcPct val="130000"/>
                </a:lnSpc>
              </a:pPr>
              <a:r>
                <a:rPr lang="en-US" altLang="zh-CN" sz="1100" dirty="0">
                  <a:latin typeface="Arial" panose="020B0604020202020204" pitchFamily="34" charset="0"/>
                  <a:ea typeface="微软雅黑 Light" panose="020B0502040204020203" charset="-122"/>
                  <a:cs typeface="Arial" panose="020B0604020202020204" pitchFamily="34" charset="0"/>
                  <a:sym typeface="+mn-lt"/>
                </a:rPr>
                <a:t>Add You Text Here Add You Text Here</a:t>
              </a:r>
            </a:p>
          </p:txBody>
        </p:sp>
      </p:grpSp>
      <p:graphicFrame>
        <p:nvGraphicFramePr>
          <p:cNvPr id="4" name="Content Placeholder 3"/>
          <p:cNvGraphicFramePr>
            <a:graphicFrameLocks noGrp="1"/>
          </p:cNvGraphicFramePr>
          <p:nvPr>
            <p:ph idx="1"/>
            <p:custDataLst>
              <p:tags r:id="rId1"/>
            </p:custDataLst>
          </p:nvPr>
        </p:nvGraphicFramePr>
        <p:xfrm>
          <a:off x="443865" y="2212273"/>
          <a:ext cx="11548874" cy="2961772"/>
        </p:xfrm>
        <a:graphic>
          <a:graphicData uri="http://schemas.openxmlformats.org/drawingml/2006/table">
            <a:tbl>
              <a:tblPr firstRow="1" firstCol="1" bandRow="1">
                <a:tableStyleId>{9D7B26C5-4107-4FEC-AEDC-1716B250A1EF}</a:tableStyleId>
              </a:tblPr>
              <a:tblGrid>
                <a:gridCol w="1527840">
                  <a:extLst>
                    <a:ext uri="{9D8B030D-6E8A-4147-A177-3AD203B41FA5}">
                      <a16:colId xmlns:a16="http://schemas.microsoft.com/office/drawing/2014/main" val="20000"/>
                    </a:ext>
                  </a:extLst>
                </a:gridCol>
                <a:gridCol w="1209780">
                  <a:extLst>
                    <a:ext uri="{9D8B030D-6E8A-4147-A177-3AD203B41FA5}">
                      <a16:colId xmlns:a16="http://schemas.microsoft.com/office/drawing/2014/main" val="20001"/>
                    </a:ext>
                  </a:extLst>
                </a:gridCol>
                <a:gridCol w="1716876">
                  <a:extLst>
                    <a:ext uri="{9D8B030D-6E8A-4147-A177-3AD203B41FA5}">
                      <a16:colId xmlns:a16="http://schemas.microsoft.com/office/drawing/2014/main" val="20002"/>
                    </a:ext>
                  </a:extLst>
                </a:gridCol>
                <a:gridCol w="7094378">
                  <a:extLst>
                    <a:ext uri="{9D8B030D-6E8A-4147-A177-3AD203B41FA5}">
                      <a16:colId xmlns:a16="http://schemas.microsoft.com/office/drawing/2014/main" val="20003"/>
                    </a:ext>
                  </a:extLst>
                </a:gridCol>
              </a:tblGrid>
              <a:tr h="308742">
                <a:tc>
                  <a:txBody>
                    <a:bodyPr/>
                    <a:lstStyle/>
                    <a:p>
                      <a:pPr marL="0" marR="0" algn="ctr">
                        <a:spcBef>
                          <a:spcPts val="2400"/>
                        </a:spcBef>
                        <a:spcAft>
                          <a:spcPts val="2400"/>
                        </a:spcAft>
                      </a:pPr>
                      <a:r>
                        <a:rPr lang="zh-CN" sz="1600" kern="0">
                          <a:effectLst/>
                        </a:rPr>
                        <a:t>研究者</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lgn="ctr">
                        <a:spcBef>
                          <a:spcPts val="2400"/>
                        </a:spcBef>
                        <a:spcAft>
                          <a:spcPts val="2400"/>
                        </a:spcAft>
                      </a:pPr>
                      <a:r>
                        <a:rPr lang="zh-CN" sz="1600" kern="0">
                          <a:effectLst/>
                        </a:rPr>
                        <a:t>发表时间</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lgn="ctr">
                        <a:spcBef>
                          <a:spcPts val="2400"/>
                        </a:spcBef>
                        <a:spcAft>
                          <a:spcPts val="2400"/>
                        </a:spcAft>
                      </a:pPr>
                      <a:r>
                        <a:rPr lang="zh-CN" sz="1600" kern="0">
                          <a:effectLst/>
                        </a:rPr>
                        <a:t>材料</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lgn="ctr">
                        <a:spcBef>
                          <a:spcPts val="2400"/>
                        </a:spcBef>
                        <a:spcAft>
                          <a:spcPts val="2400"/>
                        </a:spcAft>
                      </a:pPr>
                      <a:r>
                        <a:rPr lang="zh-CN" sz="1600" kern="0">
                          <a:effectLst/>
                        </a:rPr>
                        <a:t>研究结果</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extLst>
                  <a:ext uri="{0D108BD9-81ED-4DB2-BD59-A6C34878D82A}">
                    <a16:rowId xmlns:a16="http://schemas.microsoft.com/office/drawing/2014/main" val="10000"/>
                  </a:ext>
                </a:extLst>
              </a:tr>
              <a:tr h="308742">
                <a:tc>
                  <a:txBody>
                    <a:bodyPr/>
                    <a:lstStyle/>
                    <a:p>
                      <a:pPr marL="0" marR="0">
                        <a:spcBef>
                          <a:spcPts val="2400"/>
                        </a:spcBef>
                        <a:spcAft>
                          <a:spcPts val="2400"/>
                        </a:spcAft>
                      </a:pPr>
                      <a:r>
                        <a:rPr lang="en-US" sz="1600" kern="0">
                          <a:effectLst/>
                        </a:rPr>
                        <a:t>Liu </a:t>
                      </a:r>
                      <a:r>
                        <a:rPr lang="zh-CN" sz="1600" kern="0">
                          <a:effectLst/>
                        </a:rPr>
                        <a:t>等</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en-US" sz="1600" kern="0">
                          <a:effectLst/>
                        </a:rPr>
                        <a:t>2015</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zh-CN" sz="1600" kern="0">
                          <a:effectLst/>
                        </a:rPr>
                        <a:t>铝</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zh-CN" sz="1600" kern="0">
                          <a:effectLst/>
                        </a:rPr>
                        <a:t>阐明了超短激光</a:t>
                      </a:r>
                      <a:r>
                        <a:rPr lang="en-US" sz="1600" kern="0">
                          <a:effectLst/>
                        </a:rPr>
                        <a:t>-</a:t>
                      </a:r>
                      <a:r>
                        <a:rPr lang="zh-CN" sz="1600" kern="0">
                          <a:effectLst/>
                        </a:rPr>
                        <a:t>物质相互作用的物理机理，解释了材料击穿和烧蚀现象</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extLst>
                  <a:ext uri="{0D108BD9-81ED-4DB2-BD59-A6C34878D82A}">
                    <a16:rowId xmlns:a16="http://schemas.microsoft.com/office/drawing/2014/main" val="10001"/>
                  </a:ext>
                </a:extLst>
              </a:tr>
              <a:tr h="308742">
                <a:tc>
                  <a:txBody>
                    <a:bodyPr/>
                    <a:lstStyle/>
                    <a:p>
                      <a:pPr marL="0" marR="0">
                        <a:spcBef>
                          <a:spcPts val="2400"/>
                        </a:spcBef>
                        <a:spcAft>
                          <a:spcPts val="2400"/>
                        </a:spcAft>
                      </a:pPr>
                      <a:r>
                        <a:rPr lang="en-US" sz="1600" kern="0">
                          <a:effectLst/>
                        </a:rPr>
                        <a:t>Crawford </a:t>
                      </a:r>
                      <a:r>
                        <a:rPr lang="zh-CN" sz="1600" kern="0">
                          <a:effectLst/>
                        </a:rPr>
                        <a:t>等</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en-US" sz="1600" kern="0">
                          <a:effectLst/>
                        </a:rPr>
                        <a:t>2005</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zh-CN" sz="1600" kern="0">
                          <a:effectLst/>
                        </a:rPr>
                        <a:t>硅</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zh-CN" sz="1600" kern="0">
                          <a:effectLst/>
                        </a:rPr>
                        <a:t>凹槽的深度与扫描速度成反比，与单脉冲能量和扫描次数成正比</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extLst>
                  <a:ext uri="{0D108BD9-81ED-4DB2-BD59-A6C34878D82A}">
                    <a16:rowId xmlns:a16="http://schemas.microsoft.com/office/drawing/2014/main" val="10002"/>
                  </a:ext>
                </a:extLst>
              </a:tr>
              <a:tr h="554726">
                <a:tc>
                  <a:txBody>
                    <a:bodyPr/>
                    <a:lstStyle/>
                    <a:p>
                      <a:pPr marL="0" marR="0">
                        <a:spcBef>
                          <a:spcPts val="2400"/>
                        </a:spcBef>
                        <a:spcAft>
                          <a:spcPts val="2400"/>
                        </a:spcAft>
                      </a:pPr>
                      <a:r>
                        <a:rPr lang="en-US" sz="1600" kern="0">
                          <a:effectLst/>
                        </a:rPr>
                        <a:t>Li </a:t>
                      </a:r>
                      <a:r>
                        <a:rPr lang="zh-CN" sz="1600" kern="0">
                          <a:effectLst/>
                        </a:rPr>
                        <a:t>等</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en-US" sz="1600" kern="0">
                          <a:effectLst/>
                        </a:rPr>
                        <a:t>2006</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en-US" sz="1600" kern="0">
                          <a:effectLst/>
                        </a:rPr>
                        <a:t>NiTi </a:t>
                      </a:r>
                      <a:r>
                        <a:rPr lang="zh-CN" sz="1600" kern="0">
                          <a:effectLst/>
                        </a:rPr>
                        <a:t>形状记忆合金</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zh-CN" sz="1600" kern="0">
                          <a:effectLst/>
                        </a:rPr>
                        <a:t>提出了一种优化的横向移动路径规划工艺，实现了微小型形状记忆合金器件的严格制造要求</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extLst>
                  <a:ext uri="{0D108BD9-81ED-4DB2-BD59-A6C34878D82A}">
                    <a16:rowId xmlns:a16="http://schemas.microsoft.com/office/drawing/2014/main" val="10003"/>
                  </a:ext>
                </a:extLst>
              </a:tr>
              <a:tr h="554726">
                <a:tc>
                  <a:txBody>
                    <a:bodyPr/>
                    <a:lstStyle/>
                    <a:p>
                      <a:pPr marL="0" marR="0">
                        <a:spcBef>
                          <a:spcPts val="2400"/>
                        </a:spcBef>
                        <a:spcAft>
                          <a:spcPts val="2400"/>
                        </a:spcAft>
                      </a:pPr>
                      <a:r>
                        <a:rPr lang="en-US" sz="1600" kern="0">
                          <a:effectLst/>
                        </a:rPr>
                        <a:t>Wang </a:t>
                      </a:r>
                      <a:r>
                        <a:rPr lang="zh-CN" sz="1600" kern="0">
                          <a:effectLst/>
                        </a:rPr>
                        <a:t>等</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en-US" sz="1600" kern="0">
                          <a:effectLst/>
                        </a:rPr>
                        <a:t>2010</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zh-CN" sz="1600" kern="0">
                          <a:effectLst/>
                        </a:rPr>
                        <a:t>氧化铝基板</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zh-CN" sz="1600" kern="0">
                          <a:effectLst/>
                        </a:rPr>
                        <a:t>研究了各种激光加工参数对氧化铝基板切割质量的影响规律，确定了切割厚度为</a:t>
                      </a:r>
                      <a:r>
                        <a:rPr lang="en-US" sz="1600" kern="0">
                          <a:effectLst/>
                        </a:rPr>
                        <a:t> 250 </a:t>
                      </a:r>
                      <a:r>
                        <a:rPr lang="zh-CN" sz="1600" kern="0">
                          <a:effectLst/>
                        </a:rPr>
                        <a:t>和</a:t>
                      </a:r>
                      <a:r>
                        <a:rPr lang="en-US" sz="1600" kern="0">
                          <a:effectLst/>
                        </a:rPr>
                        <a:t> 381 mm </a:t>
                      </a:r>
                      <a:r>
                        <a:rPr lang="zh-CN" sz="1600" kern="0">
                          <a:effectLst/>
                        </a:rPr>
                        <a:t>的最佳条件</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extLst>
                  <a:ext uri="{0D108BD9-81ED-4DB2-BD59-A6C34878D82A}">
                    <a16:rowId xmlns:a16="http://schemas.microsoft.com/office/drawing/2014/main" val="10004"/>
                  </a:ext>
                </a:extLst>
              </a:tr>
              <a:tr h="308742">
                <a:tc>
                  <a:txBody>
                    <a:bodyPr/>
                    <a:lstStyle/>
                    <a:p>
                      <a:pPr marL="0" marR="0">
                        <a:spcBef>
                          <a:spcPts val="2400"/>
                        </a:spcBef>
                        <a:spcAft>
                          <a:spcPts val="2400"/>
                        </a:spcAft>
                      </a:pPr>
                      <a:r>
                        <a:rPr lang="en-US" sz="1600" kern="0">
                          <a:effectLst/>
                        </a:rPr>
                        <a:t>Fissi </a:t>
                      </a:r>
                      <a:r>
                        <a:rPr lang="zh-CN" sz="1600" kern="0">
                          <a:effectLst/>
                        </a:rPr>
                        <a:t>等</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en-US" sz="1600" kern="0">
                          <a:effectLst/>
                        </a:rPr>
                        <a:t>2014</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zh-CN" sz="1600" kern="0">
                          <a:effectLst/>
                        </a:rPr>
                        <a:t>石英</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zh-CN" sz="1600" kern="0">
                          <a:effectLst/>
                        </a:rPr>
                        <a:t>烧蚀深度与扫描次数和单脉冲能量之间存在线性关系</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extLst>
                  <a:ext uri="{0D108BD9-81ED-4DB2-BD59-A6C34878D82A}">
                    <a16:rowId xmlns:a16="http://schemas.microsoft.com/office/drawing/2014/main" val="10005"/>
                  </a:ext>
                </a:extLst>
              </a:tr>
              <a:tr h="308610">
                <a:tc>
                  <a:txBody>
                    <a:bodyPr/>
                    <a:lstStyle/>
                    <a:p>
                      <a:pPr marL="0" marR="0">
                        <a:spcBef>
                          <a:spcPts val="2400"/>
                        </a:spcBef>
                        <a:spcAft>
                          <a:spcPts val="2400"/>
                        </a:spcAft>
                      </a:pPr>
                      <a:r>
                        <a:rPr lang="zh-CN" sz="1600" kern="0">
                          <a:effectLst/>
                        </a:rPr>
                        <a:t>谭超等</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en-US" sz="1600" kern="0">
                          <a:effectLst/>
                        </a:rPr>
                        <a:t>2013</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en-US" sz="1600" kern="0">
                          <a:effectLst/>
                        </a:rPr>
                        <a:t>100μm </a:t>
                      </a:r>
                      <a:r>
                        <a:rPr lang="zh-CN" sz="1600" kern="0">
                          <a:effectLst/>
                        </a:rPr>
                        <a:t>厚的铜箔</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zh-CN" sz="1600" kern="0">
                          <a:effectLst/>
                        </a:rPr>
                        <a:t>表面粗糙度从</a:t>
                      </a:r>
                      <a:r>
                        <a:rPr lang="en-US" sz="1600" kern="0">
                          <a:effectLst/>
                        </a:rPr>
                        <a:t> 694nm </a:t>
                      </a:r>
                      <a:r>
                        <a:rPr lang="zh-CN" sz="1600" kern="0">
                          <a:effectLst/>
                        </a:rPr>
                        <a:t>降低至</a:t>
                      </a:r>
                      <a:r>
                        <a:rPr lang="en-US" sz="1600" kern="0">
                          <a:effectLst/>
                        </a:rPr>
                        <a:t> 130nm</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extLst>
                  <a:ext uri="{0D108BD9-81ED-4DB2-BD59-A6C34878D82A}">
                    <a16:rowId xmlns:a16="http://schemas.microsoft.com/office/drawing/2014/main" val="10006"/>
                  </a:ext>
                </a:extLst>
              </a:tr>
              <a:tr h="308742">
                <a:tc>
                  <a:txBody>
                    <a:bodyPr/>
                    <a:lstStyle/>
                    <a:p>
                      <a:pPr marL="0" marR="0">
                        <a:spcBef>
                          <a:spcPts val="2400"/>
                        </a:spcBef>
                        <a:spcAft>
                          <a:spcPts val="2400"/>
                        </a:spcAft>
                      </a:pPr>
                      <a:r>
                        <a:rPr lang="en-US" sz="1600" kern="0">
                          <a:effectLst/>
                        </a:rPr>
                        <a:t>Li </a:t>
                      </a:r>
                      <a:r>
                        <a:rPr lang="zh-CN" sz="1600" kern="0">
                          <a:effectLst/>
                        </a:rPr>
                        <a:t>等</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en-US" sz="1600" kern="0">
                          <a:effectLst/>
                        </a:rPr>
                        <a:t>2021</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en-US" sz="1600" kern="0">
                          <a:effectLst/>
                        </a:rPr>
                        <a:t>200μm </a:t>
                      </a:r>
                      <a:r>
                        <a:rPr lang="zh-CN" sz="1600" kern="0">
                          <a:effectLst/>
                        </a:rPr>
                        <a:t>厚的硅片</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tc>
                  <a:txBody>
                    <a:bodyPr/>
                    <a:lstStyle/>
                    <a:p>
                      <a:pPr marL="0" marR="0">
                        <a:spcBef>
                          <a:spcPts val="2400"/>
                        </a:spcBef>
                        <a:spcAft>
                          <a:spcPts val="2400"/>
                        </a:spcAft>
                      </a:pPr>
                      <a:r>
                        <a:rPr lang="zh-CN" sz="1600" kern="0">
                          <a:effectLst/>
                        </a:rPr>
                        <a:t>通过平行扫描线，实现了侧表面粗糙度为</a:t>
                      </a:r>
                      <a:r>
                        <a:rPr lang="en-US" sz="1600" kern="0">
                          <a:effectLst/>
                        </a:rPr>
                        <a:t>191 nm </a:t>
                      </a:r>
                      <a:r>
                        <a:rPr lang="zh-CN" sz="1600" kern="0">
                          <a:effectLst/>
                        </a:rPr>
                        <a:t>的穿透切割</a:t>
                      </a:r>
                      <a:endParaRPr lang="en-US" sz="3800" kern="100">
                        <a:effectLst/>
                        <a:latin typeface="Calibri" panose="020F0502020204030204" charset="0"/>
                        <a:ea typeface="等线" panose="02010600030101010101" charset="-122"/>
                        <a:cs typeface="Times New Roman" panose="02020603050405020304" charset="0"/>
                      </a:endParaRPr>
                    </a:p>
                  </a:txBody>
                  <a:tcPr marL="14980" marR="14980" marT="14980" marB="14980" anchor="b"/>
                </a:tc>
                <a:extLst>
                  <a:ext uri="{0D108BD9-81ED-4DB2-BD59-A6C34878D82A}">
                    <a16:rowId xmlns:a16="http://schemas.microsoft.com/office/drawing/2014/main" val="10007"/>
                  </a:ext>
                </a:extLst>
              </a:tr>
            </a:tbl>
          </a:graphicData>
        </a:graphic>
      </p:graphicFrame>
      <p:sp>
        <p:nvSpPr>
          <p:cNvPr id="2" name="文本框 1"/>
          <p:cNvSpPr txBox="1"/>
          <p:nvPr/>
        </p:nvSpPr>
        <p:spPr>
          <a:xfrm>
            <a:off x="752475" y="1609725"/>
            <a:ext cx="4064000" cy="368300"/>
          </a:xfrm>
          <a:prstGeom prst="rect">
            <a:avLst/>
          </a:prstGeom>
          <a:noFill/>
        </p:spPr>
        <p:txBody>
          <a:bodyPr wrap="square" rtlCol="0">
            <a:spAutoFit/>
          </a:bodyPr>
          <a:lstStyle/>
          <a:p>
            <a:pPr marL="285750" indent="-285750">
              <a:buFont typeface="Wingdings" panose="05000000000000000000" charset="0"/>
              <a:buChar char="u"/>
            </a:pPr>
            <a:r>
              <a:rPr lang="zh-CN" altLang="en-US"/>
              <a:t>超快激光减材技术</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129062" y="672460"/>
            <a:ext cx="4203131" cy="712836"/>
            <a:chOff x="716110" y="187653"/>
            <a:chExt cx="4203131" cy="712836"/>
          </a:xfrm>
        </p:grpSpPr>
        <p:sp>
          <p:nvSpPr>
            <p:cNvPr id="19" name="文本框 18"/>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dirty="0">
                  <a:latin typeface="思源黑体 CN Heavy" panose="020B0A00000000000000" pitchFamily="34" charset="-122"/>
                  <a:ea typeface="思源黑体 CN Heavy" panose="020B0A00000000000000" pitchFamily="34" charset="-122"/>
                  <a:sym typeface="+mn-ea"/>
                </a:rPr>
                <a:t>国内外研究现状</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sp>
          <p:nvSpPr>
            <p:cNvPr id="21" name="文本框 20"/>
            <p:cNvSpPr txBox="1"/>
            <p:nvPr/>
          </p:nvSpPr>
          <p:spPr>
            <a:xfrm>
              <a:off x="716110" y="553111"/>
              <a:ext cx="2797234" cy="312393"/>
            </a:xfrm>
            <a:prstGeom prst="rect">
              <a:avLst/>
            </a:prstGeom>
            <a:noFill/>
          </p:spPr>
          <p:txBody>
            <a:bodyPr wrap="square" rtlCol="0">
              <a:spAutoFit/>
            </a:bodyPr>
            <a:lstStyle/>
            <a:p>
              <a:pPr>
                <a:lnSpc>
                  <a:spcPct val="130000"/>
                </a:lnSpc>
              </a:pPr>
              <a:r>
                <a:rPr lang="en-US" altLang="zh-CN" sz="1100" dirty="0">
                  <a:latin typeface="Arial" panose="020B0604020202020204" pitchFamily="34" charset="0"/>
                  <a:ea typeface="微软雅黑 Light" panose="020B0502040204020203" charset="-122"/>
                  <a:cs typeface="Arial" panose="020B0604020202020204" pitchFamily="34" charset="0"/>
                  <a:sym typeface="+mn-lt"/>
                </a:rPr>
                <a:t>Add You Text Here Add You Text Here</a:t>
              </a:r>
            </a:p>
          </p:txBody>
        </p:sp>
      </p:grpSp>
      <p:graphicFrame>
        <p:nvGraphicFramePr>
          <p:cNvPr id="7" name="Content Placeholder 3"/>
          <p:cNvGraphicFramePr/>
          <p:nvPr>
            <p:custDataLst>
              <p:tags r:id="rId1"/>
            </p:custDataLst>
          </p:nvPr>
        </p:nvGraphicFramePr>
        <p:xfrm>
          <a:off x="989952" y="2276221"/>
          <a:ext cx="10300491" cy="3484010"/>
        </p:xfrm>
        <a:graphic>
          <a:graphicData uri="http://schemas.openxmlformats.org/drawingml/2006/table">
            <a:tbl>
              <a:tblPr firstRow="1" firstCol="1" bandRow="1">
                <a:tableStyleId>{9D7B26C5-4107-4FEC-AEDC-1716B250A1EF}</a:tableStyleId>
              </a:tblPr>
              <a:tblGrid>
                <a:gridCol w="980031">
                  <a:extLst>
                    <a:ext uri="{9D8B030D-6E8A-4147-A177-3AD203B41FA5}">
                      <a16:colId xmlns:a16="http://schemas.microsoft.com/office/drawing/2014/main" val="20000"/>
                    </a:ext>
                  </a:extLst>
                </a:gridCol>
                <a:gridCol w="1081830">
                  <a:extLst>
                    <a:ext uri="{9D8B030D-6E8A-4147-A177-3AD203B41FA5}">
                      <a16:colId xmlns:a16="http://schemas.microsoft.com/office/drawing/2014/main" val="20001"/>
                    </a:ext>
                  </a:extLst>
                </a:gridCol>
                <a:gridCol w="2132844">
                  <a:extLst>
                    <a:ext uri="{9D8B030D-6E8A-4147-A177-3AD203B41FA5}">
                      <a16:colId xmlns:a16="http://schemas.microsoft.com/office/drawing/2014/main" val="20002"/>
                    </a:ext>
                  </a:extLst>
                </a:gridCol>
                <a:gridCol w="6105786">
                  <a:extLst>
                    <a:ext uri="{9D8B030D-6E8A-4147-A177-3AD203B41FA5}">
                      <a16:colId xmlns:a16="http://schemas.microsoft.com/office/drawing/2014/main" val="20003"/>
                    </a:ext>
                  </a:extLst>
                </a:gridCol>
              </a:tblGrid>
              <a:tr h="360680">
                <a:tc>
                  <a:txBody>
                    <a:bodyPr/>
                    <a:lstStyle/>
                    <a:p>
                      <a:pPr marL="0" marR="0" algn="ctr">
                        <a:spcBef>
                          <a:spcPts val="2400"/>
                        </a:spcBef>
                        <a:spcAft>
                          <a:spcPts val="0"/>
                        </a:spcAft>
                      </a:pPr>
                      <a:r>
                        <a:rPr lang="zh-CN" sz="1700" kern="0">
                          <a:effectLst/>
                        </a:rPr>
                        <a:t>研究者</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lgn="ctr">
                        <a:spcBef>
                          <a:spcPts val="2400"/>
                        </a:spcBef>
                        <a:spcAft>
                          <a:spcPts val="0"/>
                        </a:spcAft>
                      </a:pPr>
                      <a:r>
                        <a:rPr lang="zh-CN" sz="1700" kern="0">
                          <a:effectLst/>
                        </a:rPr>
                        <a:t>发表时间</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lgn="ctr">
                        <a:spcBef>
                          <a:spcPts val="2400"/>
                        </a:spcBef>
                        <a:spcAft>
                          <a:spcPts val="0"/>
                        </a:spcAft>
                      </a:pPr>
                      <a:r>
                        <a:rPr lang="zh-CN" sz="1700" kern="0">
                          <a:effectLst/>
                        </a:rPr>
                        <a:t>材料</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lgn="ctr">
                        <a:spcBef>
                          <a:spcPts val="2400"/>
                        </a:spcBef>
                        <a:spcAft>
                          <a:spcPts val="0"/>
                        </a:spcAft>
                      </a:pPr>
                      <a:r>
                        <a:rPr lang="zh-CN" sz="1700" kern="0">
                          <a:effectLst/>
                        </a:rPr>
                        <a:t>研究结果</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extLst>
                  <a:ext uri="{0D108BD9-81ED-4DB2-BD59-A6C34878D82A}">
                    <a16:rowId xmlns:a16="http://schemas.microsoft.com/office/drawing/2014/main" val="10000"/>
                  </a:ext>
                </a:extLst>
              </a:tr>
              <a:tr h="624666">
                <a:tc>
                  <a:txBody>
                    <a:bodyPr/>
                    <a:lstStyle/>
                    <a:p>
                      <a:pPr marL="0" marR="0">
                        <a:spcBef>
                          <a:spcPts val="2400"/>
                        </a:spcBef>
                        <a:spcAft>
                          <a:spcPts val="0"/>
                        </a:spcAft>
                      </a:pPr>
                      <a:r>
                        <a:rPr lang="en-US" sz="1700" kern="0">
                          <a:effectLst/>
                        </a:rPr>
                        <a:t>Ren</a:t>
                      </a:r>
                      <a:r>
                        <a:rPr lang="zh-CN" sz="1700" kern="0">
                          <a:effectLst/>
                        </a:rPr>
                        <a:t>等</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en-US" sz="1700" kern="0">
                          <a:effectLst/>
                        </a:rPr>
                        <a:t>2010</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zh-CN" sz="1700" kern="0">
                          <a:effectLst/>
                        </a:rPr>
                        <a:t>五轴表面加工</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zh-CN" sz="1700" kern="0">
                          <a:effectLst/>
                        </a:rPr>
                        <a:t>提出五轴表面加工集成工艺规划为自动模式下构建功能性金属零件提供了便捷。</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extLst>
                  <a:ext uri="{0D108BD9-81ED-4DB2-BD59-A6C34878D82A}">
                    <a16:rowId xmlns:a16="http://schemas.microsoft.com/office/drawing/2014/main" val="10001"/>
                  </a:ext>
                </a:extLst>
              </a:tr>
              <a:tr h="624666">
                <a:tc>
                  <a:txBody>
                    <a:bodyPr/>
                    <a:lstStyle/>
                    <a:p>
                      <a:pPr marL="0" marR="0">
                        <a:spcBef>
                          <a:spcPts val="2400"/>
                        </a:spcBef>
                        <a:spcAft>
                          <a:spcPts val="0"/>
                        </a:spcAft>
                      </a:pPr>
                      <a:r>
                        <a:rPr lang="en-US" sz="1700" kern="0">
                          <a:effectLst/>
                        </a:rPr>
                        <a:t>Zhu</a:t>
                      </a:r>
                      <a:r>
                        <a:rPr lang="zh-CN" sz="1700" kern="0">
                          <a:effectLst/>
                        </a:rPr>
                        <a:t>等</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en-US" sz="1700" kern="0">
                          <a:effectLst/>
                        </a:rPr>
                        <a:t>2013</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zh-CN" sz="1700" kern="0">
                          <a:effectLst/>
                        </a:rPr>
                        <a:t>反应性过程</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zh-CN" sz="1700" kern="0">
                          <a:effectLst/>
                        </a:rPr>
                        <a:t>提出的反应性过程规划算法为制造复杂产品提供了智能解决方案。</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extLst>
                  <a:ext uri="{0D108BD9-81ED-4DB2-BD59-A6C34878D82A}">
                    <a16:rowId xmlns:a16="http://schemas.microsoft.com/office/drawing/2014/main" val="10002"/>
                  </a:ext>
                </a:extLst>
              </a:tr>
              <a:tr h="624666">
                <a:tc>
                  <a:txBody>
                    <a:bodyPr/>
                    <a:lstStyle/>
                    <a:p>
                      <a:pPr marL="0" marR="0">
                        <a:spcBef>
                          <a:spcPts val="2400"/>
                        </a:spcBef>
                        <a:spcAft>
                          <a:spcPts val="0"/>
                        </a:spcAft>
                      </a:pPr>
                      <a:r>
                        <a:rPr lang="en-US" sz="1700" kern="0">
                          <a:effectLst/>
                        </a:rPr>
                        <a:t>Xiong</a:t>
                      </a:r>
                      <a:r>
                        <a:rPr lang="zh-CN" sz="1700" kern="0">
                          <a:effectLst/>
                        </a:rPr>
                        <a:t>等</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en-US" sz="1700" kern="0">
                          <a:effectLst/>
                        </a:rPr>
                        <a:t>2010</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zh-CN" sz="1700" kern="0">
                          <a:effectLst/>
                        </a:rPr>
                        <a:t>等离子体沉积制造与铣削</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zh-CN" sz="1700" kern="0">
                          <a:effectLst/>
                        </a:rPr>
                        <a:t>结合了等离子体沉积制造与铣削解决了阶梯效应的问题。</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extLst>
                  <a:ext uri="{0D108BD9-81ED-4DB2-BD59-A6C34878D82A}">
                    <a16:rowId xmlns:a16="http://schemas.microsoft.com/office/drawing/2014/main" val="10003"/>
                  </a:ext>
                </a:extLst>
              </a:tr>
              <a:tr h="624666">
                <a:tc>
                  <a:txBody>
                    <a:bodyPr/>
                    <a:lstStyle/>
                    <a:p>
                      <a:pPr marL="0" marR="0">
                        <a:spcBef>
                          <a:spcPts val="2400"/>
                        </a:spcBef>
                        <a:spcAft>
                          <a:spcPts val="0"/>
                        </a:spcAft>
                      </a:pPr>
                      <a:r>
                        <a:rPr lang="en-US" sz="1700" kern="0">
                          <a:effectLst/>
                        </a:rPr>
                        <a:t>Liu</a:t>
                      </a:r>
                      <a:r>
                        <a:rPr lang="zh-CN" sz="1700" kern="0">
                          <a:effectLst/>
                        </a:rPr>
                        <a:t>等</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en-US" sz="1700" kern="0">
                          <a:effectLst/>
                        </a:rPr>
                        <a:t>2017</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zh-CN" sz="1700" kern="0">
                          <a:effectLst/>
                        </a:rPr>
                        <a:t>机械加工与</a:t>
                      </a:r>
                      <a:r>
                        <a:rPr lang="en-US" sz="1700" kern="0">
                          <a:effectLst/>
                        </a:rPr>
                        <a:t>SLM</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zh-CN" sz="1700" kern="0">
                          <a:effectLst/>
                        </a:rPr>
                        <a:t>研究了机械加工与</a:t>
                      </a:r>
                      <a:r>
                        <a:rPr lang="en-US" sz="1700" kern="0">
                          <a:effectLst/>
                        </a:rPr>
                        <a:t>SLM</a:t>
                      </a:r>
                      <a:r>
                        <a:rPr lang="zh-CN" sz="1700" kern="0">
                          <a:effectLst/>
                        </a:rPr>
                        <a:t>的结合，发现增减材复合制造具有更佳的拉伸试样性能。</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extLst>
                  <a:ext uri="{0D108BD9-81ED-4DB2-BD59-A6C34878D82A}">
                    <a16:rowId xmlns:a16="http://schemas.microsoft.com/office/drawing/2014/main" val="10004"/>
                  </a:ext>
                </a:extLst>
              </a:tr>
              <a:tr h="624666">
                <a:tc>
                  <a:txBody>
                    <a:bodyPr/>
                    <a:lstStyle/>
                    <a:p>
                      <a:pPr marL="0" marR="0">
                        <a:spcBef>
                          <a:spcPts val="2400"/>
                        </a:spcBef>
                        <a:spcAft>
                          <a:spcPts val="0"/>
                        </a:spcAft>
                      </a:pPr>
                      <a:r>
                        <a:rPr lang="en-US" sz="1700" kern="0">
                          <a:effectLst/>
                        </a:rPr>
                        <a:t>Yasa</a:t>
                      </a:r>
                      <a:r>
                        <a:rPr lang="zh-CN" sz="1700" kern="0">
                          <a:effectLst/>
                        </a:rPr>
                        <a:t>等</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en-US" sz="1700" kern="0">
                          <a:effectLst/>
                        </a:rPr>
                        <a:t>2011</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en-US" sz="1700" kern="0">
                          <a:effectLst/>
                        </a:rPr>
                        <a:t>SLM</a:t>
                      </a:r>
                      <a:r>
                        <a:rPr lang="zh-CN" sz="1700" kern="0">
                          <a:effectLst/>
                        </a:rPr>
                        <a:t>设备上的</a:t>
                      </a:r>
                      <a:r>
                        <a:rPr lang="en-US" sz="1700" kern="0">
                          <a:effectLst/>
                        </a:rPr>
                        <a:t>Nd</a:t>
                      </a:r>
                      <a:r>
                        <a:rPr lang="zh-CN" sz="1700" kern="0">
                          <a:effectLst/>
                        </a:rPr>
                        <a:t>：</a:t>
                      </a:r>
                      <a:r>
                        <a:rPr lang="en-US" sz="1700" kern="0">
                          <a:effectLst/>
                        </a:rPr>
                        <a:t>YAG</a:t>
                      </a:r>
                      <a:r>
                        <a:rPr lang="zh-CN" sz="1700" kern="0">
                          <a:effectLst/>
                        </a:rPr>
                        <a:t>激光器</a:t>
                      </a:r>
                      <a:endParaRPr lang="en-US" sz="4200" kern="100">
                        <a:effectLst/>
                        <a:latin typeface="Calibri" panose="020F0502020204030204" charset="0"/>
                        <a:ea typeface="等线" panose="02010600030101010101" charset="-122"/>
                        <a:cs typeface="Times New Roman" panose="02020603050405020304" charset="0"/>
                      </a:endParaRPr>
                    </a:p>
                  </a:txBody>
                  <a:tcPr marL="16508" marR="16508" marT="16508" marB="16508" anchor="b"/>
                </a:tc>
                <a:tc>
                  <a:txBody>
                    <a:bodyPr/>
                    <a:lstStyle/>
                    <a:p>
                      <a:pPr marL="0" marR="0">
                        <a:spcBef>
                          <a:spcPts val="2400"/>
                        </a:spcBef>
                        <a:spcAft>
                          <a:spcPts val="0"/>
                        </a:spcAft>
                      </a:pPr>
                      <a:r>
                        <a:rPr lang="zh-CN" sz="1700" kern="0" dirty="0">
                          <a:effectLst/>
                        </a:rPr>
                        <a:t>提出了在</a:t>
                      </a:r>
                      <a:r>
                        <a:rPr lang="en-US" sz="1700" kern="0" dirty="0">
                          <a:effectLst/>
                        </a:rPr>
                        <a:t>SLM</a:t>
                      </a:r>
                      <a:r>
                        <a:rPr lang="zh-CN" sz="1700" kern="0" dirty="0">
                          <a:effectLst/>
                        </a:rPr>
                        <a:t>设备上，采用</a:t>
                      </a:r>
                      <a:r>
                        <a:rPr lang="en-US" sz="1700" kern="0" dirty="0">
                          <a:effectLst/>
                        </a:rPr>
                        <a:t>Nd</a:t>
                      </a:r>
                      <a:r>
                        <a:rPr lang="zh-CN" sz="1700" kern="0" dirty="0">
                          <a:effectLst/>
                        </a:rPr>
                        <a:t>：</a:t>
                      </a:r>
                      <a:r>
                        <a:rPr lang="en-US" sz="1700" kern="0" dirty="0">
                          <a:effectLst/>
                        </a:rPr>
                        <a:t>YAG</a:t>
                      </a:r>
                      <a:r>
                        <a:rPr lang="zh-CN" sz="1700" kern="0" dirty="0">
                          <a:effectLst/>
                        </a:rPr>
                        <a:t>激光器的连续模式进行增材打印，采用脉冲模式进行减材加工的新思路。</a:t>
                      </a:r>
                      <a:endParaRPr lang="en-US" sz="4200" kern="100" dirty="0">
                        <a:effectLst/>
                        <a:latin typeface="Calibri" panose="020F0502020204030204" charset="0"/>
                        <a:ea typeface="等线" panose="02010600030101010101" charset="-122"/>
                        <a:cs typeface="Times New Roman" panose="02020603050405020304" charset="0"/>
                      </a:endParaRPr>
                    </a:p>
                  </a:txBody>
                  <a:tcPr marL="16508" marR="16508" marT="16508" marB="16508" anchor="b"/>
                </a:tc>
                <a:extLst>
                  <a:ext uri="{0D108BD9-81ED-4DB2-BD59-A6C34878D82A}">
                    <a16:rowId xmlns:a16="http://schemas.microsoft.com/office/drawing/2014/main" val="10005"/>
                  </a:ext>
                </a:extLst>
              </a:tr>
            </a:tbl>
          </a:graphicData>
        </a:graphic>
      </p:graphicFrame>
      <p:sp>
        <p:nvSpPr>
          <p:cNvPr id="2" name="文本框 1"/>
          <p:cNvSpPr txBox="1"/>
          <p:nvPr/>
        </p:nvSpPr>
        <p:spPr>
          <a:xfrm>
            <a:off x="1095375" y="1638300"/>
            <a:ext cx="4064000" cy="368300"/>
          </a:xfrm>
          <a:prstGeom prst="rect">
            <a:avLst/>
          </a:prstGeom>
          <a:noFill/>
        </p:spPr>
        <p:txBody>
          <a:bodyPr wrap="square" rtlCol="0">
            <a:spAutoFit/>
          </a:bodyPr>
          <a:lstStyle/>
          <a:p>
            <a:pPr marL="285750" indent="-285750">
              <a:buFont typeface="Wingdings" panose="05000000000000000000" charset="0"/>
              <a:buChar char="u"/>
            </a:pPr>
            <a:r>
              <a:rPr lang="zh-CN" altLang="en-US"/>
              <a:t>增减材复合制造技术研究</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535462" y="757820"/>
            <a:ext cx="4203131" cy="712836"/>
            <a:chOff x="716110" y="187653"/>
            <a:chExt cx="4203131" cy="712836"/>
          </a:xfrm>
        </p:grpSpPr>
        <p:sp>
          <p:nvSpPr>
            <p:cNvPr id="3" name="文本框 2"/>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dirty="0">
                  <a:latin typeface="思源黑体 CN Heavy" panose="020B0A00000000000000" pitchFamily="34" charset="-122"/>
                  <a:ea typeface="思源黑体 CN Heavy" panose="020B0A00000000000000" pitchFamily="34" charset="-122"/>
                  <a:sym typeface="+mn-ea"/>
                </a:rPr>
                <a:t>国内外研究现状</a:t>
              </a:r>
              <a:endParaRPr lang="zh-CN" altLang="en-US" sz="2400" b="1" dirty="0">
                <a:latin typeface="微软雅黑" panose="020B0503020204020204" charset="-122"/>
                <a:ea typeface="微软雅黑" panose="020B0503020204020204" charset="-122"/>
                <a:cs typeface="+mn-ea"/>
                <a:sym typeface="+mn-lt"/>
              </a:endParaRPr>
            </a:p>
          </p:txBody>
        </p:sp>
        <p:cxnSp>
          <p:nvCxnSpPr>
            <p:cNvPr id="4" name="直接连接符 3"/>
            <p:cNvCxnSpPr/>
            <p:nvPr/>
          </p:nvCxnSpPr>
          <p:spPr>
            <a:xfrm>
              <a:off x="774478" y="900489"/>
              <a:ext cx="683932" cy="0"/>
            </a:xfrm>
            <a:prstGeom prst="line">
              <a:avLst/>
            </a:prstGeom>
            <a:noFill/>
            <a:ln w="9525" cap="flat" cmpd="sng" algn="ctr">
              <a:solidFill>
                <a:schemeClr val="tx1">
                  <a:lumMod val="75000"/>
                  <a:lumOff val="25000"/>
                </a:schemeClr>
              </a:solidFill>
              <a:prstDash val="solid"/>
              <a:miter lim="800000"/>
            </a:ln>
            <a:effectLst/>
          </p:spPr>
        </p:cxnSp>
      </p:grpSp>
      <p:sp>
        <p:nvSpPr>
          <p:cNvPr id="5" name="文本框 4"/>
          <p:cNvSpPr txBox="1"/>
          <p:nvPr/>
        </p:nvSpPr>
        <p:spPr>
          <a:xfrm>
            <a:off x="1343025" y="1588770"/>
            <a:ext cx="4064000" cy="521970"/>
          </a:xfrm>
          <a:prstGeom prst="rect">
            <a:avLst/>
          </a:prstGeom>
          <a:noFill/>
        </p:spPr>
        <p:txBody>
          <a:bodyPr wrap="square" rtlCol="0">
            <a:spAutoFit/>
          </a:bodyPr>
          <a:lstStyle/>
          <a:p>
            <a:r>
              <a:rPr lang="zh-CN" altLang="en-US" sz="2800" b="1"/>
              <a:t>总结</a:t>
            </a:r>
          </a:p>
        </p:txBody>
      </p:sp>
      <p:sp>
        <p:nvSpPr>
          <p:cNvPr id="6" name="文本框 5"/>
          <p:cNvSpPr txBox="1"/>
          <p:nvPr>
            <p:custDataLst>
              <p:tags r:id="rId1"/>
            </p:custDataLst>
          </p:nvPr>
        </p:nvSpPr>
        <p:spPr>
          <a:xfrm>
            <a:off x="1343025" y="2638425"/>
            <a:ext cx="8016240" cy="1753235"/>
          </a:xfrm>
          <a:prstGeom prst="rect">
            <a:avLst/>
          </a:prstGeom>
          <a:noFill/>
        </p:spPr>
        <p:txBody>
          <a:bodyPr wrap="square" rtlCol="0">
            <a:spAutoFit/>
          </a:bodyPr>
          <a:lstStyle/>
          <a:p>
            <a:pPr marL="285750" indent="-285750">
              <a:buFont typeface="Wingdings" panose="05000000000000000000" charset="0"/>
              <a:buChar char="u"/>
            </a:pPr>
            <a:r>
              <a:rPr lang="en-US" altLang="zh-CN"/>
              <a:t>虽然SLM增材制造技术能够制备复杂精密的高性能金属构件，但是其表面质量一般Ra10 μm，远低于机械加工。</a:t>
            </a:r>
          </a:p>
          <a:p>
            <a:pPr marL="285750" indent="-285750">
              <a:buFont typeface="Wingdings" panose="05000000000000000000" charset="0"/>
              <a:buChar char="u"/>
            </a:pPr>
            <a:r>
              <a:rPr lang="zh-CN" altLang="en-US"/>
              <a:t>超快激光在减材切割等方面已做了较为深入的研究。可以将其作为</a:t>
            </a:r>
            <a:r>
              <a:rPr lang="en-US" altLang="zh-CN"/>
              <a:t>SLM</a:t>
            </a:r>
            <a:r>
              <a:rPr lang="zh-CN" altLang="en-US"/>
              <a:t>后处理的更优解进行探索。</a:t>
            </a:r>
          </a:p>
          <a:p>
            <a:pPr marL="285750" indent="-285750">
              <a:buFont typeface="Wingdings" panose="05000000000000000000" charset="0"/>
              <a:buChar char="u"/>
            </a:pPr>
            <a:r>
              <a:rPr lang="zh-CN" altLang="en-US"/>
              <a:t>在增减材复合制造技术中，主要的减材方式依然是铣削加工等，鲜少有研究将激光且为超快激光进行复合加工研究。</a:t>
            </a:r>
          </a:p>
        </p:txBody>
      </p:sp>
    </p:spTree>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3">
            <a:lum contrast="12000"/>
            <a:extLst>
              <a:ext uri="{28A0092B-C50C-407E-A947-70E740481C1C}">
                <a14:useLocalDpi xmlns:a14="http://schemas.microsoft.com/office/drawing/2010/main" val="0"/>
              </a:ext>
            </a:extLst>
          </a:blip>
          <a:stretch>
            <a:fillRect/>
          </a:stretch>
        </p:blipFill>
        <p:spPr>
          <a:xfrm>
            <a:off x="-349250" y="8890"/>
            <a:ext cx="12541250" cy="6858000"/>
          </a:xfrm>
          <a:prstGeom prst="rect">
            <a:avLst/>
          </a:prstGeom>
        </p:spPr>
      </p:pic>
      <p:pic>
        <p:nvPicPr>
          <p:cNvPr id="15" name="图片 14"/>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pic>
        <p:nvPicPr>
          <p:cNvPr id="16" name="图片 15"/>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8728075" y="819785"/>
            <a:ext cx="6866890" cy="5227320"/>
          </a:xfrm>
          <a:prstGeom prst="ellipse">
            <a:avLst/>
          </a:prstGeom>
        </p:spPr>
      </p:pic>
      <p:grpSp>
        <p:nvGrpSpPr>
          <p:cNvPr id="7" name="组合 6"/>
          <p:cNvGrpSpPr/>
          <p:nvPr/>
        </p:nvGrpSpPr>
        <p:grpSpPr>
          <a:xfrm>
            <a:off x="4060826" y="2822823"/>
            <a:ext cx="5212080" cy="1230666"/>
            <a:chOff x="3905760" y="2848154"/>
            <a:chExt cx="5212080" cy="1230666"/>
          </a:xfrm>
        </p:grpSpPr>
        <p:sp>
          <p:nvSpPr>
            <p:cNvPr id="8" name="文本框 7"/>
            <p:cNvSpPr txBox="1"/>
            <p:nvPr/>
          </p:nvSpPr>
          <p:spPr>
            <a:xfrm>
              <a:off x="3905760" y="3115723"/>
              <a:ext cx="5212080" cy="645160"/>
            </a:xfrm>
            <a:prstGeom prst="rect">
              <a:avLst/>
            </a:prstGeom>
            <a:noFill/>
          </p:spPr>
          <p:txBody>
            <a:bodyPr wrap="none" rtlCol="0">
              <a:spAutoFit/>
            </a:bodyPr>
            <a:lstStyle/>
            <a:p>
              <a:pPr algn="ctr"/>
              <a:r>
                <a:rPr lang="zh-CN" altLang="en-US" sz="3600" dirty="0">
                  <a:latin typeface="思源黑体 CN Heavy" panose="020B0A00000000000000" pitchFamily="34" charset="-122"/>
                  <a:ea typeface="思源黑体 CN Heavy" panose="020B0A00000000000000" pitchFamily="34" charset="-122"/>
                </a:rPr>
                <a:t>课题研究内容和技术方案</a:t>
              </a:r>
            </a:p>
          </p:txBody>
        </p:sp>
        <p:cxnSp>
          <p:nvCxnSpPr>
            <p:cNvPr id="10" name="直接连接符 9"/>
            <p:cNvCxnSpPr/>
            <p:nvPr/>
          </p:nvCxnSpPr>
          <p:spPr>
            <a:xfrm>
              <a:off x="4615322" y="2848154"/>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615322" y="4078820"/>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2515235" y="2900045"/>
            <a:ext cx="1695450" cy="1151255"/>
          </a:xfrm>
          <a:prstGeom prst="rect">
            <a:avLst/>
          </a:prstGeom>
          <a:noFill/>
        </p:spPr>
        <p:txBody>
          <a:bodyPr wrap="square" lIns="68580" tIns="34290" rIns="68580" bIns="34290" rtlCol="0">
            <a:spAutoFit/>
          </a:bodyPr>
          <a:lstStyle/>
          <a:p>
            <a:pPr defTabSz="685800">
              <a:lnSpc>
                <a:spcPct val="80000"/>
              </a:lnSpc>
            </a:pPr>
            <a:r>
              <a:rPr lang="en-US" altLang="zh-CN" sz="8800" b="1" dirty="0">
                <a:latin typeface="微软雅黑" panose="020B0503020204020204" charset="-122"/>
                <a:ea typeface="微软雅黑" panose="020B0503020204020204" charset="-122"/>
                <a:cs typeface="+mn-ea"/>
                <a:sym typeface="+mn-lt"/>
              </a:rPr>
              <a:t>03</a:t>
            </a:r>
          </a:p>
        </p:txBody>
      </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129062" y="396870"/>
            <a:ext cx="4203131" cy="712836"/>
            <a:chOff x="716110" y="187653"/>
            <a:chExt cx="4203131" cy="712836"/>
          </a:xfrm>
        </p:grpSpPr>
        <p:sp>
          <p:nvSpPr>
            <p:cNvPr id="19" name="文本框 18"/>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dirty="0">
                  <a:latin typeface="思源黑体 CN Heavy" panose="020B0A00000000000000" pitchFamily="34" charset="-122"/>
                  <a:ea typeface="思源黑体 CN Heavy" panose="020B0A00000000000000" pitchFamily="34" charset="-122"/>
                  <a:sym typeface="+mn-ea"/>
                </a:rPr>
                <a:t>课题研究内容和技术方案</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grpSp>
      <p:sp>
        <p:nvSpPr>
          <p:cNvPr id="6" name="文本框 5"/>
          <p:cNvSpPr txBox="1"/>
          <p:nvPr>
            <p:custDataLst>
              <p:tags r:id="rId1"/>
            </p:custDataLst>
          </p:nvPr>
        </p:nvSpPr>
        <p:spPr>
          <a:xfrm>
            <a:off x="2296160" y="1872615"/>
            <a:ext cx="6965950" cy="1476375"/>
          </a:xfrm>
          <a:prstGeom prst="rect">
            <a:avLst/>
          </a:prstGeom>
          <a:noFill/>
          <a:ln w="9525">
            <a:noFill/>
          </a:ln>
        </p:spPr>
        <p:txBody>
          <a:bodyPr wrap="square">
            <a:spAutoFit/>
          </a:bodyPr>
          <a:lstStyle/>
          <a:p>
            <a:pPr indent="355600"/>
            <a:r>
              <a:rPr lang="zh-CN" b="0">
                <a:latin typeface="Times New Roman" panose="02020603050405020304" charset="0"/>
                <a:ea typeface="宋体" panose="02010600030101010101" pitchFamily="2" charset="-122"/>
              </a:rPr>
              <a:t>本课题以工业界广泛应用的高导热轻质金属铝合金为具体研究对象，开展超短脉冲激光减材</a:t>
            </a:r>
            <a:r>
              <a:rPr lang="en-US" b="0">
                <a:latin typeface="Times New Roman" panose="02020603050405020304" charset="0"/>
                <a:ea typeface="宋体" panose="02010600030101010101" pitchFamily="2" charset="-122"/>
              </a:rPr>
              <a:t>/SLM</a:t>
            </a:r>
            <a:r>
              <a:rPr lang="zh-CN" b="0">
                <a:latin typeface="Times New Roman" panose="02020603050405020304" charset="0"/>
                <a:ea typeface="宋体" panose="02010600030101010101" pitchFamily="2" charset="-122"/>
              </a:rPr>
              <a:t>增材复合制造的研究，着重解决</a:t>
            </a:r>
            <a:r>
              <a:rPr lang="en-US" altLang="zh-CN" b="0">
                <a:latin typeface="Times New Roman" panose="02020603050405020304" charset="0"/>
                <a:ea typeface="宋体" panose="02010600030101010101" pitchFamily="2" charset="-122"/>
              </a:rPr>
              <a:t>SLM</a:t>
            </a:r>
            <a:r>
              <a:rPr lang="zh-CN" b="0">
                <a:latin typeface="Times New Roman" panose="02020603050405020304" charset="0"/>
                <a:ea typeface="宋体" panose="02010600030101010101" pitchFamily="2" charset="-122"/>
              </a:rPr>
              <a:t>增材制造铝合金复杂内流道零件难以进行高精度高质量成形。针对其</a:t>
            </a:r>
            <a:r>
              <a:rPr lang="zh-CN">
                <a:latin typeface="Times New Roman" panose="02020603050405020304" charset="0"/>
                <a:ea typeface="宋体" panose="02010600030101010101" pitchFamily="2" charset="-122"/>
                <a:sym typeface="+mn-ea"/>
              </a:rPr>
              <a:t>表面</a:t>
            </a:r>
            <a:r>
              <a:rPr lang="zh-CN" b="0">
                <a:latin typeface="Times New Roman" panose="02020603050405020304" charset="0"/>
                <a:ea typeface="宋体" panose="02010600030101010101" pitchFamily="2" charset="-122"/>
              </a:rPr>
              <a:t>成形质量差的问题，拟引入飞秒激光减材去除</a:t>
            </a:r>
            <a:r>
              <a:rPr lang="en-US" altLang="zh-CN" b="0">
                <a:latin typeface="Times New Roman" panose="02020603050405020304" charset="0"/>
                <a:ea typeface="宋体" panose="02010600030101010101" pitchFamily="2" charset="-122"/>
              </a:rPr>
              <a:t>SLM</a:t>
            </a:r>
            <a:r>
              <a:rPr lang="zh-CN" b="0">
                <a:latin typeface="Times New Roman" panose="02020603050405020304" charset="0"/>
                <a:ea typeface="宋体" panose="02010600030101010101" pitchFamily="2" charset="-122"/>
              </a:rPr>
              <a:t>增材零件表面</a:t>
            </a:r>
            <a:r>
              <a:rPr lang="zh-CN">
                <a:latin typeface="Times New Roman" panose="02020603050405020304" charset="0"/>
                <a:ea typeface="宋体" panose="02010600030101010101" pitchFamily="2" charset="-122"/>
                <a:sym typeface="+mn-ea"/>
              </a:rPr>
              <a:t>的</a:t>
            </a:r>
            <a:r>
              <a:rPr lang="zh-CN" b="0">
                <a:latin typeface="Times New Roman" panose="02020603050405020304" charset="0"/>
                <a:ea typeface="宋体" panose="02010600030101010101" pitchFamily="2" charset="-122"/>
              </a:rPr>
              <a:t>粘粉等，以提升</a:t>
            </a:r>
            <a:r>
              <a:rPr lang="en-US" altLang="zh-CN" b="0">
                <a:latin typeface="Times New Roman" panose="02020603050405020304" charset="0"/>
                <a:ea typeface="宋体" panose="02010600030101010101" pitchFamily="2" charset="-122"/>
              </a:rPr>
              <a:t>SLM</a:t>
            </a:r>
            <a:r>
              <a:rPr lang="zh-CN" altLang="en-US" b="0">
                <a:latin typeface="Times New Roman" panose="02020603050405020304" charset="0"/>
                <a:ea typeface="宋体" panose="02010600030101010101" pitchFamily="2" charset="-122"/>
              </a:rPr>
              <a:t>增材</a:t>
            </a:r>
            <a:r>
              <a:rPr lang="zh-CN" b="0">
                <a:latin typeface="Times New Roman" panose="02020603050405020304" charset="0"/>
                <a:ea typeface="宋体" panose="02010600030101010101" pitchFamily="2" charset="-122"/>
              </a:rPr>
              <a:t>制造表面质量和尺寸精度。</a:t>
            </a:r>
            <a:endParaRPr lang="zh-CN" altLang="en-US" b="0">
              <a:latin typeface="Times New Roman" panose="02020603050405020304" charset="0"/>
              <a:ea typeface="宋体" panose="02010600030101010101" pitchFamily="2" charset="-122"/>
            </a:endParaRPr>
          </a:p>
        </p:txBody>
      </p:sp>
      <p:pic>
        <p:nvPicPr>
          <p:cNvPr id="7" name="图片 6"/>
          <p:cNvPicPr/>
          <p:nvPr>
            <p:custDataLst>
              <p:tags r:id="rId2"/>
            </p:custDataLst>
          </p:nvPr>
        </p:nvPicPr>
        <p:blipFill>
          <a:blip r:embed="rId5"/>
          <a:stretch>
            <a:fillRect/>
          </a:stretch>
        </p:blipFill>
        <p:spPr>
          <a:xfrm>
            <a:off x="4407535" y="3970972"/>
            <a:ext cx="2743200" cy="1819275"/>
          </a:xfrm>
          <a:prstGeom prst="rect">
            <a:avLst/>
          </a:prstGeom>
          <a:noFill/>
          <a:ln w="9525">
            <a:noFill/>
          </a:ln>
        </p:spPr>
      </p:pic>
      <p:sp>
        <p:nvSpPr>
          <p:cNvPr id="8" name="文本框 7"/>
          <p:cNvSpPr txBox="1"/>
          <p:nvPr/>
        </p:nvSpPr>
        <p:spPr>
          <a:xfrm>
            <a:off x="3649980" y="6040120"/>
            <a:ext cx="6096000" cy="368300"/>
          </a:xfrm>
          <a:prstGeom prst="rect">
            <a:avLst/>
          </a:prstGeom>
          <a:noFill/>
        </p:spPr>
        <p:txBody>
          <a:bodyPr wrap="square" rtlCol="0" anchor="t">
            <a:spAutoFit/>
          </a:bodyPr>
          <a:lstStyle/>
          <a:p>
            <a:r>
              <a:rPr lang="zh-CN">
                <a:latin typeface="Times New Roman" panose="02020603050405020304" charset="0"/>
                <a:ea typeface="宋体" panose="02010600030101010101" pitchFamily="2" charset="-122"/>
                <a:sym typeface="+mn-ea"/>
              </a:rPr>
              <a:t>超短脉冲激光、连续激光空间偏差示意图</a:t>
            </a:r>
            <a:endParaRPr lang="zh-CN" altLang="en-US">
              <a:latin typeface="Times New Roman" panose="02020603050405020304" charset="0"/>
              <a:ea typeface="宋体" panose="02010600030101010101" pitchFamily="2" charset="-122"/>
              <a:sym typeface="+mn-ea"/>
            </a:endParaRPr>
          </a:p>
        </p:txBody>
      </p:sp>
      <p:sp>
        <p:nvSpPr>
          <p:cNvPr id="2" name="文本框 1"/>
          <p:cNvSpPr txBox="1"/>
          <p:nvPr/>
        </p:nvSpPr>
        <p:spPr>
          <a:xfrm>
            <a:off x="1268095" y="1283335"/>
            <a:ext cx="4064000" cy="368300"/>
          </a:xfrm>
          <a:prstGeom prst="rect">
            <a:avLst/>
          </a:prstGeom>
          <a:noFill/>
        </p:spPr>
        <p:txBody>
          <a:bodyPr wrap="square" rtlCol="0">
            <a:spAutoFit/>
          </a:bodyPr>
          <a:lstStyle/>
          <a:p>
            <a:pPr marL="285750" indent="-285750">
              <a:buFont typeface="Wingdings" panose="05000000000000000000" charset="0"/>
              <a:buChar char="u"/>
            </a:pPr>
            <a:r>
              <a:rPr lang="zh-CN" altLang="en-US"/>
              <a:t>课题研究内容</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024287" y="259075"/>
            <a:ext cx="4203131" cy="712836"/>
            <a:chOff x="716110" y="187653"/>
            <a:chExt cx="4203131" cy="712836"/>
          </a:xfrm>
        </p:grpSpPr>
        <p:sp>
          <p:nvSpPr>
            <p:cNvPr id="19" name="文本框 18"/>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dirty="0">
                  <a:latin typeface="思源黑体 CN Heavy" panose="020B0A00000000000000" pitchFamily="34" charset="-122"/>
                  <a:ea typeface="思源黑体 CN Heavy" panose="020B0A00000000000000" pitchFamily="34" charset="-122"/>
                  <a:sym typeface="+mn-ea"/>
                </a:rPr>
                <a:t>课题研究内容和技术方案</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grpSp>
      <p:sp>
        <p:nvSpPr>
          <p:cNvPr id="103" name="文本框 102"/>
          <p:cNvSpPr txBox="1"/>
          <p:nvPr/>
        </p:nvSpPr>
        <p:spPr>
          <a:xfrm>
            <a:off x="551180" y="972185"/>
            <a:ext cx="9197340" cy="3950335"/>
          </a:xfrm>
          <a:prstGeom prst="rect">
            <a:avLst/>
          </a:prstGeom>
          <a:noFill/>
          <a:ln w="9525">
            <a:noFill/>
          </a:ln>
        </p:spPr>
        <p:txBody>
          <a:bodyPr wrap="square">
            <a:noAutofit/>
          </a:bodyPr>
          <a:lstStyle/>
          <a:p>
            <a:pPr indent="0" algn="just"/>
            <a:endParaRPr lang="en-US" b="0">
              <a:latin typeface="Times New Roman" panose="02020603050405020304" charset="0"/>
              <a:ea typeface="宋体" panose="02010600030101010101" pitchFamily="2" charset="-122"/>
            </a:endParaRPr>
          </a:p>
          <a:p>
            <a:pPr indent="0" algn="just"/>
            <a:r>
              <a:rPr lang="en-US" b="0">
                <a:latin typeface="Times New Roman" panose="02020603050405020304" charset="0"/>
                <a:ea typeface="宋体" panose="02010600030101010101" pitchFamily="2" charset="-122"/>
              </a:rPr>
              <a:t> </a:t>
            </a:r>
            <a:endParaRPr lang="zh-CN" b="0">
              <a:latin typeface="Times New Roman" panose="02020603050405020304" charset="0"/>
              <a:ea typeface="宋体" panose="02010600030101010101" pitchFamily="2" charset="-122"/>
            </a:endParaRPr>
          </a:p>
          <a:p>
            <a:pPr indent="0" algn="just"/>
            <a:r>
              <a:rPr lang="en-US" altLang="zh-CN" b="0">
                <a:latin typeface="Times New Roman" panose="02020603050405020304" charset="0"/>
                <a:ea typeface="宋体" panose="02010600030101010101" pitchFamily="2" charset="-122"/>
              </a:rPr>
              <a:t>        </a:t>
            </a:r>
            <a:r>
              <a:rPr lang="zh-CN" b="0">
                <a:latin typeface="Times New Roman" panose="02020603050405020304" charset="0"/>
                <a:ea typeface="宋体" panose="02010600030101010101" pitchFamily="2" charset="-122"/>
              </a:rPr>
              <a:t>针对激光选区熔化制造样件表面粉末粘附，表面质量差，容易使复杂内流道零件易堵塞流道引发安全事故等关键问题，采用超短脉冲激光通过瞬间汽化样件表面粘附的粉末，来提升激光选区熔化成形样件表面粗糙度。如图所示为原位脉冲</a:t>
            </a:r>
            <a:r>
              <a:rPr lang="en-US" b="0">
                <a:latin typeface="Times New Roman" panose="02020603050405020304" charset="0"/>
                <a:ea typeface="宋体" panose="02010600030101010101" pitchFamily="2" charset="-122"/>
              </a:rPr>
              <a:t>/</a:t>
            </a:r>
            <a:r>
              <a:rPr lang="zh-CN" b="0">
                <a:latin typeface="Times New Roman" panose="02020603050405020304" charset="0"/>
                <a:ea typeface="宋体" panose="02010600030101010101" pitchFamily="2" charset="-122"/>
              </a:rPr>
              <a:t>连续激光复合增减材制造的示意图，首先按照激光选区熔化增材步骤进行粉末铺设及单层加工，对于表面粘附粉末采用超短脉冲激光器进行激光冷加工去除即激光减材，随后再进行下一层的粉末铺设及单层激光加工。循环往复实现原位复合脉冲</a:t>
            </a:r>
            <a:r>
              <a:rPr lang="en-US" b="0">
                <a:latin typeface="Times New Roman" panose="02020603050405020304" charset="0"/>
                <a:ea typeface="宋体" panose="02010600030101010101" pitchFamily="2" charset="-122"/>
              </a:rPr>
              <a:t>/</a:t>
            </a:r>
            <a:r>
              <a:rPr lang="zh-CN" b="0">
                <a:latin typeface="Times New Roman" panose="02020603050405020304" charset="0"/>
                <a:ea typeface="宋体" panose="02010600030101010101" pitchFamily="2" charset="-122"/>
              </a:rPr>
              <a:t>连续激光复合高精度增减材制造。将此技术应用于复杂内流道结构的零件中，可原位制备具备高精度、高表面质量、高致密度的零部件。</a:t>
            </a:r>
            <a:endParaRPr lang="zh-CN" altLang="en-US" b="0">
              <a:latin typeface="Times New Roman" panose="02020603050405020304" charset="0"/>
              <a:ea typeface="宋体" panose="02010600030101010101" pitchFamily="2" charset="-122"/>
            </a:endParaRPr>
          </a:p>
        </p:txBody>
      </p:sp>
      <p:pic>
        <p:nvPicPr>
          <p:cNvPr id="3" name="图片 2"/>
          <p:cNvPicPr/>
          <p:nvPr/>
        </p:nvPicPr>
        <p:blipFill>
          <a:blip r:embed="rId3"/>
          <a:stretch>
            <a:fillRect/>
          </a:stretch>
        </p:blipFill>
        <p:spPr>
          <a:xfrm>
            <a:off x="3272155" y="3708400"/>
            <a:ext cx="3926205" cy="2021205"/>
          </a:xfrm>
          <a:prstGeom prst="rect">
            <a:avLst/>
          </a:prstGeom>
          <a:noFill/>
          <a:ln w="9525">
            <a:noFill/>
          </a:ln>
        </p:spPr>
      </p:pic>
      <p:sp>
        <p:nvSpPr>
          <p:cNvPr id="104" name="文本框 103"/>
          <p:cNvSpPr txBox="1"/>
          <p:nvPr/>
        </p:nvSpPr>
        <p:spPr>
          <a:xfrm>
            <a:off x="2862580" y="5900420"/>
            <a:ext cx="4746625" cy="804545"/>
          </a:xfrm>
          <a:prstGeom prst="rect">
            <a:avLst/>
          </a:prstGeom>
          <a:noFill/>
          <a:ln w="9525">
            <a:noFill/>
          </a:ln>
        </p:spPr>
        <p:txBody>
          <a:bodyPr>
            <a:noAutofit/>
          </a:bodyPr>
          <a:lstStyle/>
          <a:p>
            <a:pPr indent="355600" algn="ctr"/>
            <a:r>
              <a:rPr lang="zh-CN" sz="1600" b="0">
                <a:latin typeface="Times New Roman" panose="02020603050405020304" charset="0"/>
                <a:ea typeface="宋体" panose="02010600030101010101" pitchFamily="2" charset="-122"/>
              </a:rPr>
              <a:t>传统</a:t>
            </a:r>
            <a:r>
              <a:rPr lang="en-US" sz="1600" b="0">
                <a:latin typeface="Times New Roman" panose="02020603050405020304" charset="0"/>
                <a:ea typeface="宋体" panose="02010600030101010101" pitchFamily="2" charset="-122"/>
              </a:rPr>
              <a:t>SLM</a:t>
            </a:r>
            <a:r>
              <a:rPr lang="zh-CN" sz="1600" b="0">
                <a:latin typeface="Times New Roman" panose="02020603050405020304" charset="0"/>
                <a:ea typeface="宋体" panose="02010600030101010101" pitchFamily="2" charset="-122"/>
              </a:rPr>
              <a:t>增材制造</a:t>
            </a:r>
            <a:r>
              <a:rPr lang="zh-CN" sz="1600" b="0">
                <a:ea typeface="宋体" panose="02010600030101010101" pitchFamily="2" charset="-122"/>
              </a:rPr>
              <a:t>（</a:t>
            </a:r>
            <a:r>
              <a:rPr lang="en-US" sz="1600" b="0">
                <a:latin typeface="Times New Roman" panose="02020603050405020304" charset="0"/>
                <a:ea typeface="宋体" panose="02010600030101010101" pitchFamily="2" charset="-122"/>
              </a:rPr>
              <a:t>a</a:t>
            </a:r>
            <a:r>
              <a:rPr lang="zh-CN" sz="1600" b="0">
                <a:ea typeface="宋体" panose="02010600030101010101" pitchFamily="2" charset="-122"/>
              </a:rPr>
              <a:t>）和</a:t>
            </a:r>
            <a:r>
              <a:rPr lang="zh-CN" sz="1600" b="0">
                <a:latin typeface="Times New Roman" panose="02020603050405020304" charset="0"/>
                <a:ea typeface="宋体" panose="02010600030101010101" pitchFamily="2" charset="-122"/>
              </a:rPr>
              <a:t>本项目超短脉冲</a:t>
            </a:r>
            <a:r>
              <a:rPr lang="zh-CN" sz="1600" b="0">
                <a:ea typeface="宋体" panose="02010600030101010101" pitchFamily="2" charset="-122"/>
              </a:rPr>
              <a:t>脉冲激光减材</a:t>
            </a:r>
            <a:r>
              <a:rPr lang="en-US" sz="1600" b="0">
                <a:latin typeface="Times New Roman" panose="02020603050405020304" charset="0"/>
                <a:ea typeface="宋体" panose="02010600030101010101" pitchFamily="2" charset="-122"/>
              </a:rPr>
              <a:t>/SLM</a:t>
            </a:r>
            <a:r>
              <a:rPr lang="zh-CN" sz="1600" b="0">
                <a:latin typeface="Times New Roman" panose="02020603050405020304" charset="0"/>
                <a:ea typeface="宋体" panose="02010600030101010101" pitchFamily="2" charset="-122"/>
              </a:rPr>
              <a:t>增材复合制造</a:t>
            </a:r>
            <a:r>
              <a:rPr lang="zh-CN" sz="1600" b="0">
                <a:ea typeface="宋体" panose="02010600030101010101" pitchFamily="2" charset="-122"/>
              </a:rPr>
              <a:t>（</a:t>
            </a:r>
            <a:r>
              <a:rPr lang="en-US" sz="1600" b="0">
                <a:latin typeface="Times New Roman" panose="02020603050405020304" charset="0"/>
                <a:ea typeface="宋体" panose="02010600030101010101" pitchFamily="2" charset="-122"/>
              </a:rPr>
              <a:t>b</a:t>
            </a:r>
            <a:r>
              <a:rPr lang="zh-CN" sz="1600" b="0">
                <a:ea typeface="宋体" panose="02010600030101010101" pitchFamily="2" charset="-122"/>
              </a:rPr>
              <a:t>）</a:t>
            </a:r>
            <a:endParaRPr lang="zh-CN" altLang="en-US" sz="1600" b="0">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3">
            <a:lum contrast="12000"/>
            <a:extLst>
              <a:ext uri="{28A0092B-C50C-407E-A947-70E740481C1C}">
                <a14:useLocalDpi xmlns:a14="http://schemas.microsoft.com/office/drawing/2010/main" val="0"/>
              </a:ext>
            </a:extLst>
          </a:blip>
          <a:stretch>
            <a:fillRect/>
          </a:stretch>
        </p:blipFill>
        <p:spPr>
          <a:xfrm>
            <a:off x="-349250" y="8890"/>
            <a:ext cx="12541250" cy="6858000"/>
          </a:xfrm>
          <a:prstGeom prst="rect">
            <a:avLst/>
          </a:prstGeom>
        </p:spPr>
      </p:pic>
      <p:pic>
        <p:nvPicPr>
          <p:cNvPr id="15" name="图片 14"/>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pic>
        <p:nvPicPr>
          <p:cNvPr id="16" name="图片 15"/>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8728075" y="819785"/>
            <a:ext cx="6866890" cy="5227320"/>
          </a:xfrm>
          <a:prstGeom prst="ellipse">
            <a:avLst/>
          </a:prstGeom>
        </p:spPr>
      </p:pic>
      <p:grpSp>
        <p:nvGrpSpPr>
          <p:cNvPr id="7" name="组合 6"/>
          <p:cNvGrpSpPr/>
          <p:nvPr/>
        </p:nvGrpSpPr>
        <p:grpSpPr>
          <a:xfrm>
            <a:off x="4770388" y="2822823"/>
            <a:ext cx="2935705" cy="1230666"/>
            <a:chOff x="4615322" y="2848154"/>
            <a:chExt cx="2935705" cy="1230666"/>
          </a:xfrm>
        </p:grpSpPr>
        <p:sp>
          <p:nvSpPr>
            <p:cNvPr id="8" name="文本框 7"/>
            <p:cNvSpPr txBox="1"/>
            <p:nvPr/>
          </p:nvSpPr>
          <p:spPr>
            <a:xfrm>
              <a:off x="4848735" y="3115723"/>
              <a:ext cx="2468880" cy="645160"/>
            </a:xfrm>
            <a:prstGeom prst="rect">
              <a:avLst/>
            </a:prstGeom>
            <a:noFill/>
          </p:spPr>
          <p:txBody>
            <a:bodyPr wrap="none" rtlCol="0">
              <a:spAutoFit/>
            </a:bodyPr>
            <a:lstStyle/>
            <a:p>
              <a:pPr algn="ctr"/>
              <a:r>
                <a:rPr lang="zh-CN" altLang="en-US" sz="3600" dirty="0">
                  <a:latin typeface="思源黑体 CN Heavy" panose="020B0A00000000000000" pitchFamily="34" charset="-122"/>
                  <a:ea typeface="思源黑体 CN Heavy" panose="020B0A00000000000000" pitchFamily="34" charset="-122"/>
                </a:rPr>
                <a:t>课题创新点</a:t>
              </a:r>
            </a:p>
          </p:txBody>
        </p:sp>
        <p:cxnSp>
          <p:nvCxnSpPr>
            <p:cNvPr id="10" name="直接连接符 9"/>
            <p:cNvCxnSpPr/>
            <p:nvPr/>
          </p:nvCxnSpPr>
          <p:spPr>
            <a:xfrm>
              <a:off x="4615322" y="2848154"/>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615322" y="4078820"/>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3061970" y="2900045"/>
            <a:ext cx="1695450" cy="1151255"/>
          </a:xfrm>
          <a:prstGeom prst="rect">
            <a:avLst/>
          </a:prstGeom>
          <a:noFill/>
        </p:spPr>
        <p:txBody>
          <a:bodyPr wrap="square" lIns="68580" tIns="34290" rIns="68580" bIns="34290" rtlCol="0">
            <a:spAutoFit/>
          </a:bodyPr>
          <a:lstStyle/>
          <a:p>
            <a:pPr defTabSz="685800">
              <a:lnSpc>
                <a:spcPct val="80000"/>
              </a:lnSpc>
            </a:pPr>
            <a:r>
              <a:rPr lang="en-US" altLang="zh-CN" sz="8800" b="1" dirty="0">
                <a:latin typeface="微软雅黑" panose="020B0503020204020204" charset="-122"/>
                <a:ea typeface="微软雅黑" panose="020B0503020204020204" charset="-122"/>
                <a:cs typeface="+mn-ea"/>
                <a:sym typeface="+mn-lt"/>
              </a:rPr>
              <a:t>04</a:t>
            </a:r>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129062" y="672460"/>
            <a:ext cx="4203131" cy="712836"/>
            <a:chOff x="716110" y="187653"/>
            <a:chExt cx="4203131" cy="712836"/>
          </a:xfrm>
        </p:grpSpPr>
        <p:sp>
          <p:nvSpPr>
            <p:cNvPr id="19" name="文本框 18"/>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dirty="0">
                  <a:latin typeface="思源黑体 CN Heavy" panose="020B0A00000000000000" pitchFamily="34" charset="-122"/>
                  <a:ea typeface="思源黑体 CN Heavy" panose="020B0A00000000000000" pitchFamily="34" charset="-122"/>
                  <a:sym typeface="+mn-ea"/>
                </a:rPr>
                <a:t>课题创新点</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grpSp>
      <p:sp>
        <p:nvSpPr>
          <p:cNvPr id="3" name="文本框 2"/>
          <p:cNvSpPr txBox="1"/>
          <p:nvPr/>
        </p:nvSpPr>
        <p:spPr>
          <a:xfrm>
            <a:off x="1187450" y="1998345"/>
            <a:ext cx="8486140" cy="2306955"/>
          </a:xfrm>
          <a:prstGeom prst="rect">
            <a:avLst/>
          </a:prstGeom>
          <a:noFill/>
        </p:spPr>
        <p:txBody>
          <a:bodyPr wrap="square" rtlCol="0" anchor="t">
            <a:spAutoFit/>
          </a:bodyPr>
          <a:lstStyle/>
          <a:p>
            <a:pPr marL="342900" indent="-342900">
              <a:lnSpc>
                <a:spcPct val="200000"/>
              </a:lnSpc>
              <a:buFont typeface="Wingdings" panose="05000000000000000000" charset="0"/>
              <a:buChar char="l"/>
            </a:pPr>
            <a:r>
              <a:rPr lang="zh-CN" altLang="en-US" dirty="0">
                <a:latin typeface="微软雅黑" panose="020B0503020204020204" charset="-122"/>
                <a:ea typeface="微软雅黑" panose="020B0503020204020204" charset="-122"/>
                <a:sym typeface="+mn-ea"/>
              </a:rPr>
              <a:t>建立飞秒激光减材工艺，探究相关飞秒激光参数对铝合金减材宽度与深度的影响规律；</a:t>
            </a:r>
          </a:p>
          <a:p>
            <a:pPr marL="342900" indent="-342900">
              <a:lnSpc>
                <a:spcPct val="200000"/>
              </a:lnSpc>
              <a:buFont typeface="Wingdings" panose="05000000000000000000" charset="0"/>
              <a:buChar char="l"/>
            </a:pPr>
            <a:r>
              <a:rPr lang="zh-CN" altLang="en-US" dirty="0">
                <a:latin typeface="微软雅黑" panose="020B0503020204020204" charset="-122"/>
                <a:ea typeface="微软雅黑" panose="020B0503020204020204" charset="-122"/>
                <a:sym typeface="+mn-ea"/>
              </a:rPr>
              <a:t>提出采用飞秒激光与</a:t>
            </a:r>
            <a:r>
              <a:rPr lang="en-US" altLang="zh-CN" dirty="0">
                <a:latin typeface="微软雅黑" panose="020B0503020204020204" charset="-122"/>
                <a:ea typeface="微软雅黑" panose="020B0503020204020204" charset="-122"/>
                <a:sym typeface="+mn-ea"/>
              </a:rPr>
              <a:t>SLM</a:t>
            </a:r>
            <a:r>
              <a:rPr lang="zh-CN" altLang="en-US" dirty="0">
                <a:latin typeface="微软雅黑" panose="020B0503020204020204" charset="-122"/>
                <a:ea typeface="微软雅黑" panose="020B0503020204020204" charset="-122"/>
                <a:sym typeface="+mn-ea"/>
              </a:rPr>
              <a:t>的复合制造工艺，建立增减材复合加工系统；</a:t>
            </a:r>
            <a:endParaRPr lang="en-US" altLang="zh-CN" dirty="0">
              <a:solidFill>
                <a:schemeClr val="tx1"/>
              </a:solidFill>
              <a:latin typeface="微软雅黑" panose="020B0503020204020204" charset="-122"/>
              <a:ea typeface="微软雅黑" panose="020B0503020204020204" charset="-122"/>
            </a:endParaRPr>
          </a:p>
          <a:p>
            <a:pPr marL="285750" indent="-285750">
              <a:lnSpc>
                <a:spcPct val="200000"/>
              </a:lnSpc>
              <a:buFont typeface="Wingdings" panose="05000000000000000000" charset="0"/>
              <a:buChar char="l"/>
            </a:pPr>
            <a:r>
              <a:rPr lang="zh-CN" altLang="en-US" dirty="0">
                <a:latin typeface="微软雅黑" panose="020B0503020204020204" charset="-122"/>
                <a:ea typeface="微软雅黑" panose="020B0503020204020204" charset="-122"/>
                <a:sym typeface="+mn-ea"/>
              </a:rPr>
              <a:t>探究飞秒激光与</a:t>
            </a:r>
            <a:r>
              <a:rPr lang="en-US" altLang="zh-CN" dirty="0">
                <a:latin typeface="微软雅黑" panose="020B0503020204020204" charset="-122"/>
                <a:ea typeface="微软雅黑" panose="020B0503020204020204" charset="-122"/>
                <a:sym typeface="+mn-ea"/>
              </a:rPr>
              <a:t>SLM</a:t>
            </a:r>
            <a:r>
              <a:rPr lang="zh-CN" altLang="en-US" dirty="0">
                <a:latin typeface="微软雅黑" panose="020B0503020204020204" charset="-122"/>
                <a:ea typeface="微软雅黑" panose="020B0503020204020204" charset="-122"/>
                <a:sym typeface="+mn-ea"/>
              </a:rPr>
              <a:t>复合制造工艺相关工艺参数与成型质量的规律。</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3">
            <a:lum contrast="12000"/>
            <a:extLst>
              <a:ext uri="{28A0092B-C50C-407E-A947-70E740481C1C}">
                <a14:useLocalDpi xmlns:a14="http://schemas.microsoft.com/office/drawing/2010/main" val="0"/>
              </a:ext>
            </a:extLst>
          </a:blip>
          <a:stretch>
            <a:fillRect/>
          </a:stretch>
        </p:blipFill>
        <p:spPr>
          <a:xfrm>
            <a:off x="-349250" y="8890"/>
            <a:ext cx="12541250" cy="6858000"/>
          </a:xfrm>
          <a:prstGeom prst="rect">
            <a:avLst/>
          </a:prstGeom>
        </p:spPr>
      </p:pic>
      <p:pic>
        <p:nvPicPr>
          <p:cNvPr id="15" name="图片 14"/>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pic>
        <p:nvPicPr>
          <p:cNvPr id="16" name="图片 15"/>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8728075" y="819785"/>
            <a:ext cx="6866890" cy="5227320"/>
          </a:xfrm>
          <a:prstGeom prst="ellipse">
            <a:avLst/>
          </a:prstGeom>
        </p:spPr>
      </p:pic>
      <p:grpSp>
        <p:nvGrpSpPr>
          <p:cNvPr id="7" name="组合 6"/>
          <p:cNvGrpSpPr/>
          <p:nvPr/>
        </p:nvGrpSpPr>
        <p:grpSpPr>
          <a:xfrm>
            <a:off x="4769486" y="2822823"/>
            <a:ext cx="2937510" cy="1230666"/>
            <a:chOff x="4614420" y="2848154"/>
            <a:chExt cx="2937510" cy="1230666"/>
          </a:xfrm>
        </p:grpSpPr>
        <p:sp>
          <p:nvSpPr>
            <p:cNvPr id="8" name="文本框 7"/>
            <p:cNvSpPr txBox="1"/>
            <p:nvPr/>
          </p:nvSpPr>
          <p:spPr>
            <a:xfrm>
              <a:off x="4614420" y="3108738"/>
              <a:ext cx="2937510" cy="645160"/>
            </a:xfrm>
            <a:prstGeom prst="rect">
              <a:avLst/>
            </a:prstGeom>
            <a:noFill/>
          </p:spPr>
          <p:txBody>
            <a:bodyPr wrap="none" rtlCol="0">
              <a:spAutoFit/>
            </a:bodyPr>
            <a:lstStyle/>
            <a:p>
              <a:pPr algn="ctr"/>
              <a:r>
                <a:rPr lang="zh-CN" altLang="en-US" sz="3600" b="1" dirty="0">
                  <a:solidFill>
                    <a:schemeClr val="tx1"/>
                  </a:solidFill>
                  <a:cs typeface="+mn-ea"/>
                  <a:sym typeface="+mn-lt"/>
                </a:rPr>
                <a:t>课题研究计划</a:t>
              </a:r>
              <a:endParaRPr lang="zh-CN" altLang="en-US" sz="3600" b="1" dirty="0">
                <a:solidFill>
                  <a:schemeClr val="tx1"/>
                </a:solidFill>
                <a:latin typeface="思源黑体 CN Heavy" panose="020B0A00000000000000" pitchFamily="34" charset="-122"/>
                <a:ea typeface="思源黑体 CN Heavy" panose="020B0A00000000000000" pitchFamily="34" charset="-122"/>
                <a:cs typeface="+mn-ea"/>
                <a:sym typeface="+mn-lt"/>
              </a:endParaRPr>
            </a:p>
          </p:txBody>
        </p:sp>
        <p:cxnSp>
          <p:nvCxnSpPr>
            <p:cNvPr id="10" name="直接连接符 9"/>
            <p:cNvCxnSpPr/>
            <p:nvPr/>
          </p:nvCxnSpPr>
          <p:spPr>
            <a:xfrm>
              <a:off x="4615322" y="2848154"/>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615322" y="4078820"/>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3061970" y="2900045"/>
            <a:ext cx="1695450" cy="1151255"/>
          </a:xfrm>
          <a:prstGeom prst="rect">
            <a:avLst/>
          </a:prstGeom>
          <a:noFill/>
        </p:spPr>
        <p:txBody>
          <a:bodyPr wrap="square" lIns="68580" tIns="34290" rIns="68580" bIns="34290" rtlCol="0">
            <a:spAutoFit/>
          </a:bodyPr>
          <a:lstStyle/>
          <a:p>
            <a:pPr defTabSz="685800">
              <a:lnSpc>
                <a:spcPct val="80000"/>
              </a:lnSpc>
            </a:pPr>
            <a:r>
              <a:rPr lang="en-US" altLang="zh-CN" sz="8800" b="1" dirty="0">
                <a:latin typeface="微软雅黑" panose="020B0503020204020204" charset="-122"/>
                <a:ea typeface="微软雅黑" panose="020B0503020204020204" charset="-122"/>
                <a:cs typeface="+mn-ea"/>
                <a:sym typeface="+mn-lt"/>
              </a:rPr>
              <a:t>05</a:t>
            </a:r>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p:cNvPicPr>
            <a:picLocks noChangeAspect="1"/>
          </p:cNvPicPr>
          <p:nvPr/>
        </p:nvPicPr>
        <p:blipFill>
          <a:blip r:embed="rId6">
            <a:lum contrast="12000"/>
            <a:extLst>
              <a:ext uri="{28A0092B-C50C-407E-A947-70E740481C1C}">
                <a14:useLocalDpi xmlns:a14="http://schemas.microsoft.com/office/drawing/2010/main" val="0"/>
              </a:ext>
            </a:extLst>
          </a:blip>
          <a:stretch>
            <a:fillRect/>
          </a:stretch>
        </p:blipFill>
        <p:spPr>
          <a:xfrm>
            <a:off x="-367665" y="0"/>
            <a:ext cx="12541250" cy="6858000"/>
          </a:xfrm>
          <a:prstGeom prst="rect">
            <a:avLst/>
          </a:prstGeom>
        </p:spPr>
      </p:pic>
      <p:sp>
        <p:nvSpPr>
          <p:cNvPr id="3" name="文本框 13"/>
          <p:cNvSpPr txBox="1">
            <a:spLocks noChangeArrowheads="1"/>
          </p:cNvSpPr>
          <p:nvPr/>
        </p:nvSpPr>
        <p:spPr bwMode="auto">
          <a:xfrm>
            <a:off x="2626084" y="2745497"/>
            <a:ext cx="384156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eaLnBrk="1" fontAlgn="auto" hangingPunct="1">
              <a:spcBef>
                <a:spcPts val="0"/>
              </a:spcBef>
              <a:spcAft>
                <a:spcPts val="0"/>
              </a:spcAft>
              <a:defRPr sz="700">
                <a:latin typeface="Helvetica" panose="020B0604020202020204" pitchFamily="34" charset="0"/>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sz="6000" dirty="0">
                <a:latin typeface="思源黑体 CN Bold" panose="020B0800000000000000" pitchFamily="34" charset="-122"/>
                <a:ea typeface="思源黑体 CN Bold" panose="020B0800000000000000" pitchFamily="34" charset="-122"/>
              </a:rPr>
              <a:t>CONTENT</a:t>
            </a:r>
            <a:endParaRPr lang="zh-CN" altLang="en-US" sz="6000" dirty="0">
              <a:latin typeface="思源黑体 CN Bold" panose="020B0800000000000000" pitchFamily="34" charset="-122"/>
              <a:ea typeface="思源黑体 CN Bold" panose="020B0800000000000000" pitchFamily="34" charset="-122"/>
            </a:endParaRPr>
          </a:p>
        </p:txBody>
      </p:sp>
      <p:sp>
        <p:nvSpPr>
          <p:cNvPr id="2" name="文本框 1"/>
          <p:cNvSpPr txBox="1"/>
          <p:nvPr/>
        </p:nvSpPr>
        <p:spPr>
          <a:xfrm>
            <a:off x="4473944" y="3558429"/>
            <a:ext cx="1757212" cy="646331"/>
          </a:xfrm>
          <a:prstGeom prst="rect">
            <a:avLst/>
          </a:prstGeom>
          <a:noFill/>
        </p:spPr>
        <p:txBody>
          <a:bodyPr wrap="none" rtlCol="0">
            <a:spAutoFit/>
          </a:bodyPr>
          <a:lstStyle/>
          <a:p>
            <a:r>
              <a:rPr lang="zh-CN" altLang="en-US" sz="3600" dirty="0">
                <a:solidFill>
                  <a:schemeClr val="tx1">
                    <a:lumMod val="85000"/>
                    <a:lumOff val="15000"/>
                  </a:schemeClr>
                </a:solidFill>
                <a:latin typeface="思源黑体 CN Bold" panose="020B0800000000000000" pitchFamily="34" charset="-122"/>
                <a:ea typeface="思源黑体 CN Bold" panose="020B0800000000000000" pitchFamily="34" charset="-122"/>
              </a:rPr>
              <a:t>目录 </a:t>
            </a:r>
            <a:r>
              <a:rPr lang="en-US" altLang="zh-CN" sz="3600" dirty="0">
                <a:solidFill>
                  <a:schemeClr val="tx1">
                    <a:lumMod val="85000"/>
                    <a:lumOff val="15000"/>
                  </a:schemeClr>
                </a:solidFill>
                <a:latin typeface="思源黑体 CN Bold" panose="020B0800000000000000" pitchFamily="34" charset="-122"/>
                <a:ea typeface="思源黑体 CN Bold" panose="020B0800000000000000" pitchFamily="34" charset="-122"/>
              </a:rPr>
              <a:t>&gt;&gt;</a:t>
            </a:r>
            <a:endParaRPr lang="zh-CN" altLang="en-US" sz="3600" dirty="0">
              <a:solidFill>
                <a:schemeClr val="tx1">
                  <a:lumMod val="85000"/>
                  <a:lumOff val="15000"/>
                </a:schemeClr>
              </a:solidFill>
              <a:latin typeface="思源黑体 CN Bold" panose="020B0800000000000000" pitchFamily="34" charset="-122"/>
              <a:ea typeface="思源黑体 CN Bold" panose="020B0800000000000000" pitchFamily="34" charset="-122"/>
            </a:endParaRPr>
          </a:p>
        </p:txBody>
      </p:sp>
      <p:pic>
        <p:nvPicPr>
          <p:cNvPr id="44" name="图片 43"/>
          <p:cNvPicPr>
            <a:picLocks noChangeAspect="1"/>
          </p:cNvPicPr>
          <p:nvPr/>
        </p:nvPicPr>
        <p:blipFill>
          <a:blip r:embed="rId7">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sp>
        <p:nvSpPr>
          <p:cNvPr id="46" name="文本框 45"/>
          <p:cNvSpPr txBox="1"/>
          <p:nvPr/>
        </p:nvSpPr>
        <p:spPr>
          <a:xfrm>
            <a:off x="7222372" y="2104863"/>
            <a:ext cx="2214693" cy="680211"/>
          </a:xfrm>
          <a:prstGeom prst="roundRect">
            <a:avLst/>
          </a:prstGeom>
          <a:solidFill>
            <a:schemeClr val="tx1"/>
          </a:solidFill>
        </p:spPr>
        <p:txBody>
          <a:bodyPr wrap="square" rtlCol="0">
            <a:spAutoFit/>
          </a:bodyPr>
          <a:lstStyle/>
          <a:p>
            <a:r>
              <a:rPr lang="zh-CN" altLang="en-US" sz="1700" dirty="0">
                <a:solidFill>
                  <a:schemeClr val="bg1"/>
                </a:solidFill>
                <a:cs typeface="+mn-ea"/>
                <a:sym typeface="+mn-lt"/>
              </a:rPr>
              <a:t>课题背景、目的及意义</a:t>
            </a:r>
          </a:p>
        </p:txBody>
      </p:sp>
      <p:sp>
        <p:nvSpPr>
          <p:cNvPr id="48" name="椭圆 47"/>
          <p:cNvSpPr/>
          <p:nvPr/>
        </p:nvSpPr>
        <p:spPr>
          <a:xfrm>
            <a:off x="6746875" y="2183130"/>
            <a:ext cx="393700" cy="393700"/>
          </a:xfrm>
          <a:prstGeom prst="ellipse">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62" name="文本框 17"/>
          <p:cNvSpPr txBox="1"/>
          <p:nvPr/>
        </p:nvSpPr>
        <p:spPr>
          <a:xfrm>
            <a:off x="6713220" y="2192020"/>
            <a:ext cx="478790" cy="369570"/>
          </a:xfrm>
          <a:prstGeom prst="rect">
            <a:avLst/>
          </a:prstGeom>
          <a:noFill/>
        </p:spPr>
        <p:txBody>
          <a:bodyPr wrap="square" rtlCol="0">
            <a:spAutoFit/>
          </a:bodyPr>
          <a:lstStyle/>
          <a:p>
            <a:pPr algn="ctr">
              <a:defRPr/>
            </a:pPr>
            <a:r>
              <a:rPr lang="en-US" altLang="zh-CN" sz="1800" dirty="0">
                <a:solidFill>
                  <a:schemeClr val="bg1"/>
                </a:solidFill>
                <a:cs typeface="+mn-ea"/>
                <a:sym typeface="+mn-lt"/>
              </a:rPr>
              <a:t>01</a:t>
            </a:r>
          </a:p>
        </p:txBody>
      </p:sp>
      <p:sp>
        <p:nvSpPr>
          <p:cNvPr id="66" name="文本框 65"/>
          <p:cNvSpPr txBox="1"/>
          <p:nvPr/>
        </p:nvSpPr>
        <p:spPr>
          <a:xfrm>
            <a:off x="7222372" y="2936078"/>
            <a:ext cx="2214693" cy="390555"/>
          </a:xfrm>
          <a:prstGeom prst="roundRect">
            <a:avLst/>
          </a:prstGeom>
          <a:solidFill>
            <a:schemeClr val="tx1"/>
          </a:solidFill>
        </p:spPr>
        <p:txBody>
          <a:bodyPr wrap="square" rtlCol="0">
            <a:spAutoFit/>
          </a:bodyPr>
          <a:lstStyle/>
          <a:p>
            <a:r>
              <a:rPr lang="zh-CN" altLang="en-US" sz="1700" dirty="0">
                <a:solidFill>
                  <a:schemeClr val="bg1"/>
                </a:solidFill>
                <a:cs typeface="+mn-ea"/>
                <a:sym typeface="+mn-lt"/>
              </a:rPr>
              <a:t>国内外研究现状</a:t>
            </a:r>
          </a:p>
        </p:txBody>
      </p:sp>
      <p:sp>
        <p:nvSpPr>
          <p:cNvPr id="67" name="椭圆 66"/>
          <p:cNvSpPr/>
          <p:nvPr/>
        </p:nvSpPr>
        <p:spPr>
          <a:xfrm>
            <a:off x="6746875" y="2916555"/>
            <a:ext cx="393700" cy="393700"/>
          </a:xfrm>
          <a:prstGeom prst="ellipse">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68" name="文本框 17"/>
          <p:cNvSpPr txBox="1"/>
          <p:nvPr/>
        </p:nvSpPr>
        <p:spPr>
          <a:xfrm>
            <a:off x="6713220" y="2925445"/>
            <a:ext cx="478790" cy="368300"/>
          </a:xfrm>
          <a:prstGeom prst="rect">
            <a:avLst/>
          </a:prstGeom>
          <a:noFill/>
        </p:spPr>
        <p:txBody>
          <a:bodyPr wrap="square" rtlCol="0">
            <a:spAutoFit/>
          </a:bodyPr>
          <a:lstStyle/>
          <a:p>
            <a:pPr algn="ctr">
              <a:defRPr/>
            </a:pPr>
            <a:r>
              <a:rPr lang="en-US" altLang="zh-CN" sz="1800" dirty="0">
                <a:solidFill>
                  <a:schemeClr val="bg1"/>
                </a:solidFill>
                <a:cs typeface="+mn-ea"/>
                <a:sym typeface="+mn-lt"/>
              </a:rPr>
              <a:t>02</a:t>
            </a:r>
          </a:p>
        </p:txBody>
      </p:sp>
      <p:sp>
        <p:nvSpPr>
          <p:cNvPr id="69" name="文本框 68"/>
          <p:cNvSpPr txBox="1"/>
          <p:nvPr/>
        </p:nvSpPr>
        <p:spPr>
          <a:xfrm>
            <a:off x="7222372" y="3574888"/>
            <a:ext cx="2214693" cy="680481"/>
          </a:xfrm>
          <a:prstGeom prst="roundRect">
            <a:avLst/>
          </a:prstGeom>
          <a:solidFill>
            <a:schemeClr val="tx1"/>
          </a:solidFill>
        </p:spPr>
        <p:txBody>
          <a:bodyPr wrap="square" rtlCol="0">
            <a:spAutoFit/>
          </a:bodyPr>
          <a:lstStyle/>
          <a:p>
            <a:r>
              <a:rPr lang="zh-CN" altLang="en-US" sz="1700" dirty="0">
                <a:solidFill>
                  <a:schemeClr val="bg1"/>
                </a:solidFill>
                <a:cs typeface="+mn-ea"/>
                <a:sym typeface="+mn-lt"/>
              </a:rPr>
              <a:t>课题研究内容和技术方案</a:t>
            </a:r>
          </a:p>
        </p:txBody>
      </p:sp>
      <p:sp>
        <p:nvSpPr>
          <p:cNvPr id="70" name="椭圆 69"/>
          <p:cNvSpPr/>
          <p:nvPr/>
        </p:nvSpPr>
        <p:spPr>
          <a:xfrm>
            <a:off x="6746875" y="3667125"/>
            <a:ext cx="393700" cy="393700"/>
          </a:xfrm>
          <a:prstGeom prst="ellipse">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71" name="文本框 17"/>
          <p:cNvSpPr txBox="1"/>
          <p:nvPr/>
        </p:nvSpPr>
        <p:spPr>
          <a:xfrm>
            <a:off x="6713220" y="3676015"/>
            <a:ext cx="478790" cy="368300"/>
          </a:xfrm>
          <a:prstGeom prst="rect">
            <a:avLst/>
          </a:prstGeom>
          <a:noFill/>
        </p:spPr>
        <p:txBody>
          <a:bodyPr wrap="square" rtlCol="0">
            <a:spAutoFit/>
          </a:bodyPr>
          <a:lstStyle/>
          <a:p>
            <a:pPr algn="ctr">
              <a:defRPr/>
            </a:pPr>
            <a:r>
              <a:rPr lang="en-US" altLang="zh-CN" sz="1800" dirty="0">
                <a:solidFill>
                  <a:schemeClr val="bg1"/>
                </a:solidFill>
                <a:cs typeface="+mn-ea"/>
                <a:sym typeface="+mn-lt"/>
              </a:rPr>
              <a:t>03</a:t>
            </a:r>
          </a:p>
        </p:txBody>
      </p:sp>
      <p:sp>
        <p:nvSpPr>
          <p:cNvPr id="72" name="文本框 71"/>
          <p:cNvSpPr txBox="1"/>
          <p:nvPr/>
        </p:nvSpPr>
        <p:spPr>
          <a:xfrm>
            <a:off x="7222372" y="4392768"/>
            <a:ext cx="2214693" cy="390555"/>
          </a:xfrm>
          <a:prstGeom prst="roundRect">
            <a:avLst/>
          </a:prstGeom>
          <a:solidFill>
            <a:schemeClr val="tx1"/>
          </a:solidFill>
        </p:spPr>
        <p:txBody>
          <a:bodyPr wrap="square" rtlCol="0">
            <a:spAutoFit/>
          </a:bodyPr>
          <a:lstStyle/>
          <a:p>
            <a:r>
              <a:rPr lang="zh-CN" altLang="en-US" sz="1700" dirty="0">
                <a:solidFill>
                  <a:schemeClr val="bg1"/>
                </a:solidFill>
                <a:cs typeface="+mn-ea"/>
                <a:sym typeface="+mn-lt"/>
              </a:rPr>
              <a:t>课题创新点</a:t>
            </a:r>
          </a:p>
        </p:txBody>
      </p:sp>
      <p:sp>
        <p:nvSpPr>
          <p:cNvPr id="73" name="椭圆 72"/>
          <p:cNvSpPr/>
          <p:nvPr/>
        </p:nvSpPr>
        <p:spPr>
          <a:xfrm>
            <a:off x="6746875" y="4373245"/>
            <a:ext cx="393700" cy="393700"/>
          </a:xfrm>
          <a:prstGeom prst="ellipse">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74" name="文本框 17"/>
          <p:cNvSpPr txBox="1"/>
          <p:nvPr/>
        </p:nvSpPr>
        <p:spPr>
          <a:xfrm>
            <a:off x="6713220" y="4382135"/>
            <a:ext cx="478790" cy="368300"/>
          </a:xfrm>
          <a:prstGeom prst="rect">
            <a:avLst/>
          </a:prstGeom>
          <a:noFill/>
        </p:spPr>
        <p:txBody>
          <a:bodyPr wrap="square" rtlCol="0">
            <a:spAutoFit/>
          </a:bodyPr>
          <a:lstStyle/>
          <a:p>
            <a:pPr algn="ctr">
              <a:defRPr/>
            </a:pPr>
            <a:r>
              <a:rPr lang="en-US" altLang="zh-CN" sz="1800" dirty="0">
                <a:solidFill>
                  <a:schemeClr val="bg1"/>
                </a:solidFill>
                <a:cs typeface="+mn-ea"/>
                <a:sym typeface="+mn-lt"/>
              </a:rPr>
              <a:t>04</a:t>
            </a:r>
          </a:p>
        </p:txBody>
      </p:sp>
      <p:sp>
        <p:nvSpPr>
          <p:cNvPr id="4" name="文本框 3"/>
          <p:cNvSpPr txBox="1"/>
          <p:nvPr>
            <p:custDataLst>
              <p:tags r:id="rId1"/>
            </p:custDataLst>
          </p:nvPr>
        </p:nvSpPr>
        <p:spPr>
          <a:xfrm>
            <a:off x="7222372" y="4994748"/>
            <a:ext cx="2214693" cy="390555"/>
          </a:xfrm>
          <a:prstGeom prst="roundRect">
            <a:avLst/>
          </a:prstGeom>
          <a:solidFill>
            <a:schemeClr val="tx1"/>
          </a:solidFill>
        </p:spPr>
        <p:txBody>
          <a:bodyPr wrap="square" rtlCol="0">
            <a:spAutoFit/>
          </a:bodyPr>
          <a:lstStyle/>
          <a:p>
            <a:r>
              <a:rPr lang="zh-CN" altLang="en-US" sz="1700" dirty="0">
                <a:solidFill>
                  <a:schemeClr val="bg1"/>
                </a:solidFill>
                <a:cs typeface="+mn-ea"/>
                <a:sym typeface="+mn-lt"/>
              </a:rPr>
              <a:t>课题研究计划</a:t>
            </a:r>
          </a:p>
        </p:txBody>
      </p:sp>
      <p:sp>
        <p:nvSpPr>
          <p:cNvPr id="5" name="椭圆 4"/>
          <p:cNvSpPr/>
          <p:nvPr>
            <p:custDataLst>
              <p:tags r:id="rId2"/>
            </p:custDataLst>
          </p:nvPr>
        </p:nvSpPr>
        <p:spPr>
          <a:xfrm>
            <a:off x="6771005" y="4975225"/>
            <a:ext cx="393700" cy="393700"/>
          </a:xfrm>
          <a:prstGeom prst="ellipse">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6" name="文本框 17"/>
          <p:cNvSpPr txBox="1"/>
          <p:nvPr>
            <p:custDataLst>
              <p:tags r:id="rId3"/>
            </p:custDataLst>
          </p:nvPr>
        </p:nvSpPr>
        <p:spPr>
          <a:xfrm>
            <a:off x="6737350" y="4984115"/>
            <a:ext cx="478790" cy="368300"/>
          </a:xfrm>
          <a:prstGeom prst="rect">
            <a:avLst/>
          </a:prstGeom>
          <a:noFill/>
        </p:spPr>
        <p:txBody>
          <a:bodyPr wrap="square" rtlCol="0">
            <a:spAutoFit/>
          </a:bodyPr>
          <a:lstStyle/>
          <a:p>
            <a:pPr algn="ctr">
              <a:defRPr/>
            </a:pPr>
            <a:r>
              <a:rPr lang="en-US" altLang="zh-CN" sz="1800" dirty="0">
                <a:solidFill>
                  <a:schemeClr val="bg1"/>
                </a:solidFill>
                <a:cs typeface="+mn-ea"/>
                <a:sym typeface="+mn-lt"/>
              </a:rPr>
              <a:t>05</a:t>
            </a:r>
          </a:p>
        </p:txBody>
      </p:sp>
    </p:spTree>
  </p:cSld>
  <p:clrMapOvr>
    <a:masterClrMapping/>
  </p:clrMapOvr>
  <p:transition spd="slow">
    <p:cove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129062" y="672460"/>
            <a:ext cx="4203131" cy="712836"/>
            <a:chOff x="716110" y="187653"/>
            <a:chExt cx="4203131" cy="712836"/>
          </a:xfrm>
        </p:grpSpPr>
        <p:sp>
          <p:nvSpPr>
            <p:cNvPr id="19" name="文本框 18"/>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b="1" dirty="0">
                  <a:cs typeface="+mn-ea"/>
                  <a:sym typeface="+mn-lt"/>
                </a:rPr>
                <a:t>课题研究计划</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grpSp>
      <p:sp>
        <p:nvSpPr>
          <p:cNvPr id="2" name="文本框 1"/>
          <p:cNvSpPr txBox="1"/>
          <p:nvPr/>
        </p:nvSpPr>
        <p:spPr>
          <a:xfrm>
            <a:off x="879475" y="1721485"/>
            <a:ext cx="9879965" cy="3830955"/>
          </a:xfrm>
          <a:prstGeom prst="rect">
            <a:avLst/>
          </a:prstGeom>
          <a:noFill/>
        </p:spPr>
        <p:txBody>
          <a:bodyPr wrap="square" rtlCol="0" anchor="t">
            <a:spAutoFit/>
          </a:bodyPr>
          <a:lstStyle/>
          <a:p>
            <a:pPr marL="285750" indent="-285750" eaLnBrk="1" hangingPunct="1">
              <a:lnSpc>
                <a:spcPct val="150000"/>
              </a:lnSpc>
              <a:buFont typeface="Wingdings" panose="05000000000000000000" charset="0"/>
              <a:buChar char="u"/>
              <a:defRPr/>
            </a:pPr>
            <a:r>
              <a:rPr lang="en-US" altLang="zh-CN" b="1">
                <a:solidFill>
                  <a:schemeClr val="tx1"/>
                </a:solidFill>
                <a:latin typeface="微软雅黑" panose="020B0503020204020204" charset="-122"/>
                <a:ea typeface="微软雅黑" panose="020B0503020204020204" charset="-122"/>
                <a:cs typeface="+mn-ea"/>
                <a:sym typeface="+mn-ea"/>
              </a:rPr>
              <a:t>2023</a:t>
            </a:r>
            <a:r>
              <a:rPr lang="zh-CN" altLang="zh-CN" b="1">
                <a:solidFill>
                  <a:schemeClr val="tx1"/>
                </a:solidFill>
                <a:latin typeface="微软雅黑" panose="020B0503020204020204" charset="-122"/>
                <a:ea typeface="微软雅黑" panose="020B0503020204020204" charset="-122"/>
                <a:cs typeface="+mn-ea"/>
                <a:sym typeface="+mn-ea"/>
              </a:rPr>
              <a:t>年</a:t>
            </a:r>
            <a:r>
              <a:rPr lang="en-US" altLang="zh-CN" b="1">
                <a:solidFill>
                  <a:schemeClr val="tx1"/>
                </a:solidFill>
                <a:latin typeface="微软雅黑" panose="020B0503020204020204" charset="-122"/>
                <a:ea typeface="微软雅黑" panose="020B0503020204020204" charset="-122"/>
                <a:cs typeface="+mn-ea"/>
                <a:sym typeface="+mn-ea"/>
              </a:rPr>
              <a:t>9</a:t>
            </a:r>
            <a:r>
              <a:rPr lang="zh-CN" altLang="zh-CN" b="1">
                <a:solidFill>
                  <a:schemeClr val="tx1"/>
                </a:solidFill>
                <a:latin typeface="微软雅黑" panose="020B0503020204020204" charset="-122"/>
                <a:ea typeface="微软雅黑" panose="020B0503020204020204" charset="-122"/>
                <a:cs typeface="+mn-ea"/>
                <a:sym typeface="+mn-ea"/>
              </a:rPr>
              <a:t>月</a:t>
            </a:r>
            <a:r>
              <a:rPr lang="en-US" altLang="zh-CN" b="1">
                <a:solidFill>
                  <a:schemeClr val="tx1"/>
                </a:solidFill>
                <a:latin typeface="微软雅黑" panose="020B0503020204020204" charset="-122"/>
                <a:ea typeface="微软雅黑" panose="020B0503020204020204" charset="-122"/>
                <a:cs typeface="+mn-ea"/>
                <a:sym typeface="+mn-ea"/>
              </a:rPr>
              <a:t>-2023</a:t>
            </a:r>
            <a:r>
              <a:rPr lang="zh-CN" altLang="zh-CN" b="1">
                <a:solidFill>
                  <a:schemeClr val="tx1"/>
                </a:solidFill>
                <a:latin typeface="微软雅黑" panose="020B0503020204020204" charset="-122"/>
                <a:ea typeface="微软雅黑" panose="020B0503020204020204" charset="-122"/>
                <a:cs typeface="+mn-ea"/>
                <a:sym typeface="+mn-ea"/>
              </a:rPr>
              <a:t>年</a:t>
            </a:r>
            <a:r>
              <a:rPr lang="en-US" altLang="zh-CN" b="1">
                <a:solidFill>
                  <a:schemeClr val="tx1"/>
                </a:solidFill>
                <a:latin typeface="微软雅黑" panose="020B0503020204020204" charset="-122"/>
                <a:ea typeface="微软雅黑" panose="020B0503020204020204" charset="-122"/>
                <a:cs typeface="+mn-ea"/>
                <a:sym typeface="+mn-ea"/>
              </a:rPr>
              <a:t>12</a:t>
            </a:r>
            <a:r>
              <a:rPr lang="zh-CN" altLang="zh-CN" b="1">
                <a:solidFill>
                  <a:schemeClr val="tx1"/>
                </a:solidFill>
                <a:latin typeface="微软雅黑" panose="020B0503020204020204" charset="-122"/>
                <a:ea typeface="微软雅黑" panose="020B0503020204020204" charset="-122"/>
                <a:cs typeface="+mn-ea"/>
                <a:sym typeface="+mn-ea"/>
              </a:rPr>
              <a:t>月</a:t>
            </a:r>
            <a:r>
              <a:rPr lang="zh-CN" altLang="zh-CN">
                <a:solidFill>
                  <a:schemeClr val="tx1"/>
                </a:solidFill>
                <a:latin typeface="微软雅黑" panose="020B0503020204020204" charset="-122"/>
                <a:ea typeface="微软雅黑" panose="020B0503020204020204" charset="-122"/>
                <a:cs typeface="+mn-ea"/>
                <a:sym typeface="+mn-ea"/>
              </a:rPr>
              <a:t>：文献调研，完善</a:t>
            </a:r>
            <a:r>
              <a:rPr lang="en-US" altLang="zh-CN">
                <a:solidFill>
                  <a:schemeClr val="tx1"/>
                </a:solidFill>
                <a:latin typeface="微软雅黑" panose="020B0503020204020204" charset="-122"/>
                <a:ea typeface="微软雅黑" panose="020B0503020204020204" charset="-122"/>
                <a:cs typeface="+mn-ea"/>
                <a:sym typeface="+mn-ea"/>
              </a:rPr>
              <a:t>SLM</a:t>
            </a:r>
            <a:r>
              <a:rPr lang="zh-CN" altLang="en-US">
                <a:solidFill>
                  <a:schemeClr val="tx1"/>
                </a:solidFill>
                <a:latin typeface="微软雅黑" panose="020B0503020204020204" charset="-122"/>
                <a:ea typeface="微软雅黑" panose="020B0503020204020204" charset="-122"/>
                <a:cs typeface="+mn-ea"/>
                <a:sym typeface="+mn-ea"/>
              </a:rPr>
              <a:t>及超快激光实验及铝合金相关知识</a:t>
            </a:r>
            <a:r>
              <a:rPr lang="zh-CN" altLang="zh-CN">
                <a:solidFill>
                  <a:schemeClr val="tx1"/>
                </a:solidFill>
                <a:latin typeface="微软雅黑" panose="020B0503020204020204" charset="-122"/>
                <a:ea typeface="微软雅黑" panose="020B0503020204020204" charset="-122"/>
                <a:cs typeface="+mn-ea"/>
                <a:sym typeface="+mn-ea"/>
              </a:rPr>
              <a:t>，</a:t>
            </a:r>
            <a:r>
              <a:rPr lang="zh-CN" altLang="en-US">
                <a:solidFill>
                  <a:schemeClr val="tx1"/>
                </a:solidFill>
                <a:latin typeface="微软雅黑" panose="020B0503020204020204" charset="-122"/>
                <a:ea typeface="微软雅黑" panose="020B0503020204020204" charset="-122"/>
                <a:cs typeface="+mn-ea"/>
                <a:sym typeface="+mn-ea"/>
              </a:rPr>
              <a:t>规划实验；</a:t>
            </a:r>
            <a:endParaRPr lang="en-US" altLang="zh-CN" sz="1800" noProof="1">
              <a:solidFill>
                <a:schemeClr val="tx1"/>
              </a:solidFill>
              <a:latin typeface="微软雅黑" panose="020B0503020204020204" charset="-122"/>
              <a:ea typeface="微软雅黑" panose="020B0503020204020204" charset="-122"/>
            </a:endParaRPr>
          </a:p>
          <a:p>
            <a:pPr marL="285750" indent="-285750" eaLnBrk="1" hangingPunct="1">
              <a:lnSpc>
                <a:spcPct val="150000"/>
              </a:lnSpc>
              <a:buFont typeface="Wingdings" panose="05000000000000000000" charset="0"/>
              <a:buChar char="u"/>
              <a:defRPr/>
            </a:pPr>
            <a:r>
              <a:rPr lang="en-US" altLang="zh-CN" b="1">
                <a:solidFill>
                  <a:schemeClr val="tx1"/>
                </a:solidFill>
                <a:latin typeface="微软雅黑" panose="020B0503020204020204" charset="-122"/>
                <a:ea typeface="微软雅黑" panose="020B0503020204020204" charset="-122"/>
                <a:cs typeface="+mn-ea"/>
                <a:sym typeface="+mn-ea"/>
              </a:rPr>
              <a:t>2024</a:t>
            </a:r>
            <a:r>
              <a:rPr lang="zh-CN" altLang="zh-CN" b="1">
                <a:solidFill>
                  <a:schemeClr val="tx1"/>
                </a:solidFill>
                <a:latin typeface="微软雅黑" panose="020B0503020204020204" charset="-122"/>
                <a:ea typeface="微软雅黑" panose="020B0503020204020204" charset="-122"/>
                <a:cs typeface="+mn-ea"/>
                <a:sym typeface="+mn-ea"/>
              </a:rPr>
              <a:t>年</a:t>
            </a:r>
            <a:r>
              <a:rPr lang="en-US" altLang="zh-CN" b="1">
                <a:solidFill>
                  <a:schemeClr val="tx1"/>
                </a:solidFill>
                <a:latin typeface="微软雅黑" panose="020B0503020204020204" charset="-122"/>
                <a:ea typeface="微软雅黑" panose="020B0503020204020204" charset="-122"/>
                <a:cs typeface="+mn-ea"/>
                <a:sym typeface="+mn-ea"/>
              </a:rPr>
              <a:t>1</a:t>
            </a:r>
            <a:r>
              <a:rPr lang="zh-CN" altLang="zh-CN" b="1">
                <a:solidFill>
                  <a:schemeClr val="tx1"/>
                </a:solidFill>
                <a:latin typeface="微软雅黑" panose="020B0503020204020204" charset="-122"/>
                <a:ea typeface="微软雅黑" panose="020B0503020204020204" charset="-122"/>
                <a:cs typeface="+mn-ea"/>
                <a:sym typeface="+mn-ea"/>
              </a:rPr>
              <a:t>月</a:t>
            </a:r>
            <a:r>
              <a:rPr lang="en-US" altLang="zh-CN" b="1">
                <a:solidFill>
                  <a:schemeClr val="tx1"/>
                </a:solidFill>
                <a:latin typeface="微软雅黑" panose="020B0503020204020204" charset="-122"/>
                <a:ea typeface="微软雅黑" panose="020B0503020204020204" charset="-122"/>
                <a:cs typeface="+mn-ea"/>
                <a:sym typeface="+mn-ea"/>
              </a:rPr>
              <a:t>-2024</a:t>
            </a:r>
            <a:r>
              <a:rPr lang="zh-CN" altLang="en-US" b="1">
                <a:solidFill>
                  <a:schemeClr val="tx1"/>
                </a:solidFill>
                <a:latin typeface="微软雅黑" panose="020B0503020204020204" charset="-122"/>
                <a:ea typeface="微软雅黑" panose="020B0503020204020204" charset="-122"/>
                <a:cs typeface="+mn-ea"/>
                <a:sym typeface="+mn-ea"/>
              </a:rPr>
              <a:t>年</a:t>
            </a:r>
            <a:r>
              <a:rPr lang="en-US" altLang="zh-CN" b="1">
                <a:solidFill>
                  <a:schemeClr val="tx1"/>
                </a:solidFill>
                <a:latin typeface="微软雅黑" panose="020B0503020204020204" charset="-122"/>
                <a:ea typeface="微软雅黑" panose="020B0503020204020204" charset="-122"/>
                <a:cs typeface="+mn-ea"/>
                <a:sym typeface="+mn-ea"/>
              </a:rPr>
              <a:t>9</a:t>
            </a:r>
            <a:r>
              <a:rPr lang="zh-CN" altLang="zh-CN" b="1">
                <a:solidFill>
                  <a:schemeClr val="tx1"/>
                </a:solidFill>
                <a:latin typeface="微软雅黑" panose="020B0503020204020204" charset="-122"/>
                <a:ea typeface="微软雅黑" panose="020B0503020204020204" charset="-122"/>
                <a:cs typeface="+mn-ea"/>
                <a:sym typeface="+mn-ea"/>
              </a:rPr>
              <a:t>月</a:t>
            </a:r>
            <a:r>
              <a:rPr lang="zh-CN" altLang="zh-CN">
                <a:solidFill>
                  <a:schemeClr val="tx1"/>
                </a:solidFill>
                <a:latin typeface="微软雅黑" panose="020B0503020204020204" charset="-122"/>
                <a:ea typeface="微软雅黑" panose="020B0503020204020204" charset="-122"/>
                <a:cs typeface="+mn-ea"/>
                <a:sym typeface="+mn-ea"/>
              </a:rPr>
              <a:t>：</a:t>
            </a:r>
            <a:r>
              <a:rPr lang="zh-CN" altLang="en-US">
                <a:solidFill>
                  <a:schemeClr val="tx1"/>
                </a:solidFill>
                <a:latin typeface="微软雅黑" panose="020B0503020204020204" charset="-122"/>
                <a:ea typeface="微软雅黑" panose="020B0503020204020204" charset="-122"/>
                <a:cs typeface="+mn-ea"/>
                <a:sym typeface="+mn-ea"/>
              </a:rPr>
              <a:t>原材料的调研与购买，粉末原始性能测试；探索工艺参数对打印的铝合金零件的尺寸精度、表面粗糙度、致密度和力学性能的影响规律。</a:t>
            </a:r>
            <a:endParaRPr lang="en-US" altLang="zh-CN" sz="1800" noProof="1">
              <a:solidFill>
                <a:srgbClr val="003778"/>
              </a:solidFill>
              <a:latin typeface="微软雅黑" panose="020B0503020204020204" charset="-122"/>
              <a:ea typeface="微软雅黑" panose="020B0503020204020204" charset="-122"/>
              <a:cs typeface="+mn-ea"/>
            </a:endParaRPr>
          </a:p>
          <a:p>
            <a:pPr marL="285750" indent="-285750" eaLnBrk="1" hangingPunct="1">
              <a:lnSpc>
                <a:spcPct val="150000"/>
              </a:lnSpc>
              <a:buFont typeface="Wingdings" panose="05000000000000000000" charset="0"/>
              <a:buChar char="u"/>
              <a:defRPr/>
            </a:pPr>
            <a:r>
              <a:rPr lang="en-US" altLang="zh-CN" b="1">
                <a:latin typeface="微软雅黑" panose="020B0503020204020204" charset="-122"/>
                <a:ea typeface="微软雅黑" panose="020B0503020204020204" charset="-122"/>
                <a:cs typeface="+mn-ea"/>
                <a:sym typeface="+mn-ea"/>
              </a:rPr>
              <a:t>2024</a:t>
            </a:r>
            <a:r>
              <a:rPr lang="zh-CN" altLang="en-US" b="1">
                <a:latin typeface="微软雅黑" panose="020B0503020204020204" charset="-122"/>
                <a:ea typeface="微软雅黑" panose="020B0503020204020204" charset="-122"/>
                <a:cs typeface="+mn-ea"/>
                <a:sym typeface="+mn-ea"/>
              </a:rPr>
              <a:t>年</a:t>
            </a:r>
            <a:r>
              <a:rPr lang="en-US" altLang="zh-CN" b="1">
                <a:latin typeface="微软雅黑" panose="020B0503020204020204" charset="-122"/>
                <a:ea typeface="微软雅黑" panose="020B0503020204020204" charset="-122"/>
                <a:cs typeface="+mn-ea"/>
                <a:sym typeface="+mn-ea"/>
              </a:rPr>
              <a:t>10</a:t>
            </a:r>
            <a:r>
              <a:rPr lang="zh-CN" altLang="en-US" b="1">
                <a:latin typeface="微软雅黑" panose="020B0503020204020204" charset="-122"/>
                <a:ea typeface="微软雅黑" panose="020B0503020204020204" charset="-122"/>
                <a:cs typeface="+mn-ea"/>
                <a:sym typeface="+mn-ea"/>
              </a:rPr>
              <a:t>月</a:t>
            </a:r>
            <a:r>
              <a:rPr lang="en-US" altLang="zh-CN" b="1">
                <a:latin typeface="微软雅黑" panose="020B0503020204020204" charset="-122"/>
                <a:ea typeface="微软雅黑" panose="020B0503020204020204" charset="-122"/>
                <a:cs typeface="+mn-ea"/>
                <a:sym typeface="+mn-ea"/>
              </a:rPr>
              <a:t>-2025</a:t>
            </a:r>
            <a:r>
              <a:rPr lang="zh-CN" altLang="en-US" b="1">
                <a:latin typeface="微软雅黑" panose="020B0503020204020204" charset="-122"/>
                <a:ea typeface="微软雅黑" panose="020B0503020204020204" charset="-122"/>
                <a:cs typeface="+mn-ea"/>
                <a:sym typeface="+mn-ea"/>
              </a:rPr>
              <a:t>年</a:t>
            </a:r>
            <a:r>
              <a:rPr lang="en-US" altLang="zh-CN" b="1">
                <a:latin typeface="微软雅黑" panose="020B0503020204020204" charset="-122"/>
                <a:ea typeface="微软雅黑" panose="020B0503020204020204" charset="-122"/>
                <a:cs typeface="+mn-ea"/>
                <a:sym typeface="+mn-ea"/>
              </a:rPr>
              <a:t>9</a:t>
            </a:r>
            <a:r>
              <a:rPr lang="zh-CN" altLang="en-US" b="1">
                <a:latin typeface="微软雅黑" panose="020B0503020204020204" charset="-122"/>
                <a:ea typeface="微软雅黑" panose="020B0503020204020204" charset="-122"/>
                <a:cs typeface="+mn-ea"/>
                <a:sym typeface="+mn-ea"/>
              </a:rPr>
              <a:t>月</a:t>
            </a:r>
            <a:r>
              <a:rPr lang="zh-CN" altLang="en-US">
                <a:solidFill>
                  <a:srgbClr val="003778"/>
                </a:solidFill>
                <a:latin typeface="微软雅黑" panose="020B0503020204020204" charset="-122"/>
                <a:ea typeface="微软雅黑" panose="020B0503020204020204" charset="-122"/>
                <a:cs typeface="+mn-ea"/>
                <a:sym typeface="+mn-ea"/>
              </a:rPr>
              <a:t>：</a:t>
            </a:r>
            <a:r>
              <a:rPr lang="zh-CN" altLang="en-US">
                <a:solidFill>
                  <a:schemeClr val="tx1"/>
                </a:solidFill>
                <a:latin typeface="微软雅黑" panose="020B0503020204020204" charset="-122"/>
                <a:ea typeface="微软雅黑" panose="020B0503020204020204" charset="-122"/>
                <a:cs typeface="+mn-ea"/>
                <a:sym typeface="+mn-ea"/>
              </a:rPr>
              <a:t>探究飞</a:t>
            </a:r>
            <a:r>
              <a:rPr>
                <a:latin typeface="微软雅黑" panose="020B0503020204020204" charset="-122"/>
                <a:ea typeface="微软雅黑" panose="020B0503020204020204" charset="-122"/>
                <a:cs typeface="+mn-ea"/>
                <a:sym typeface="+mn-ea"/>
              </a:rPr>
              <a:t>秒激光切割工艺，建立了单脉冲能量和扫描速度的工艺窗口，探讨工艺参数对</a:t>
            </a:r>
            <a:r>
              <a:rPr lang="zh-CN">
                <a:latin typeface="微软雅黑" panose="020B0503020204020204" charset="-122"/>
                <a:ea typeface="微软雅黑" panose="020B0503020204020204" charset="-122"/>
                <a:cs typeface="+mn-ea"/>
                <a:sym typeface="+mn-ea"/>
              </a:rPr>
              <a:t>飞</a:t>
            </a:r>
            <a:r>
              <a:rPr>
                <a:latin typeface="微软雅黑" panose="020B0503020204020204" charset="-122"/>
                <a:ea typeface="微软雅黑" panose="020B0503020204020204" charset="-122"/>
                <a:cs typeface="+mn-ea"/>
                <a:sym typeface="+mn-ea"/>
              </a:rPr>
              <a:t>秒激光切割宽度与深度的影响规律。</a:t>
            </a:r>
          </a:p>
          <a:p>
            <a:pPr marL="285750" indent="-285750" eaLnBrk="1" hangingPunct="1">
              <a:lnSpc>
                <a:spcPct val="150000"/>
              </a:lnSpc>
              <a:buFont typeface="Wingdings" panose="05000000000000000000" charset="0"/>
              <a:buChar char="u"/>
              <a:defRPr/>
            </a:pPr>
            <a:r>
              <a:rPr lang="en-US" altLang="zh-CN" b="1">
                <a:latin typeface="微软雅黑" panose="020B0503020204020204" charset="-122"/>
                <a:ea typeface="微软雅黑" panose="020B0503020204020204" charset="-122"/>
                <a:cs typeface="+mn-ea"/>
                <a:sym typeface="+mn-ea"/>
              </a:rPr>
              <a:t>2025</a:t>
            </a:r>
            <a:r>
              <a:rPr lang="zh-CN" altLang="en-US" b="1">
                <a:latin typeface="微软雅黑" panose="020B0503020204020204" charset="-122"/>
                <a:ea typeface="微软雅黑" panose="020B0503020204020204" charset="-122"/>
                <a:cs typeface="+mn-ea"/>
                <a:sym typeface="+mn-ea"/>
              </a:rPr>
              <a:t>年</a:t>
            </a:r>
            <a:r>
              <a:rPr lang="en-US" altLang="zh-CN" b="1">
                <a:latin typeface="微软雅黑" panose="020B0503020204020204" charset="-122"/>
                <a:ea typeface="微软雅黑" panose="020B0503020204020204" charset="-122"/>
                <a:cs typeface="+mn-ea"/>
                <a:sym typeface="+mn-ea"/>
              </a:rPr>
              <a:t>10</a:t>
            </a:r>
            <a:r>
              <a:rPr lang="zh-CN" altLang="en-US" b="1">
                <a:latin typeface="微软雅黑" panose="020B0503020204020204" charset="-122"/>
                <a:ea typeface="微软雅黑" panose="020B0503020204020204" charset="-122"/>
                <a:cs typeface="+mn-ea"/>
                <a:sym typeface="+mn-ea"/>
              </a:rPr>
              <a:t>月</a:t>
            </a:r>
            <a:r>
              <a:rPr lang="en-US" altLang="zh-CN" b="1">
                <a:latin typeface="微软雅黑" panose="020B0503020204020204" charset="-122"/>
                <a:ea typeface="微软雅黑" panose="020B0503020204020204" charset="-122"/>
                <a:cs typeface="+mn-ea"/>
                <a:sym typeface="+mn-ea"/>
              </a:rPr>
              <a:t>-2026</a:t>
            </a:r>
            <a:r>
              <a:rPr lang="zh-CN" altLang="en-US" b="1">
                <a:latin typeface="微软雅黑" panose="020B0503020204020204" charset="-122"/>
                <a:ea typeface="微软雅黑" panose="020B0503020204020204" charset="-122"/>
                <a:cs typeface="+mn-ea"/>
                <a:sym typeface="+mn-ea"/>
              </a:rPr>
              <a:t>年</a:t>
            </a:r>
            <a:r>
              <a:rPr lang="en-US" altLang="zh-CN" b="1">
                <a:latin typeface="微软雅黑" panose="020B0503020204020204" charset="-122"/>
                <a:ea typeface="微软雅黑" panose="020B0503020204020204" charset="-122"/>
                <a:cs typeface="+mn-ea"/>
                <a:sym typeface="+mn-ea"/>
              </a:rPr>
              <a:t>12</a:t>
            </a:r>
            <a:r>
              <a:rPr lang="zh-CN" altLang="en-US" b="1">
                <a:latin typeface="微软雅黑" panose="020B0503020204020204" charset="-122"/>
                <a:ea typeface="微软雅黑" panose="020B0503020204020204" charset="-122"/>
                <a:cs typeface="+mn-ea"/>
                <a:sym typeface="+mn-ea"/>
              </a:rPr>
              <a:t>月：</a:t>
            </a:r>
            <a:r>
              <a:rPr lang="zh-CN" altLang="en-US">
                <a:latin typeface="微软雅黑" panose="020B0503020204020204" charset="-122"/>
                <a:ea typeface="微软雅黑" panose="020B0503020204020204" charset="-122"/>
                <a:cs typeface="+mn-ea"/>
                <a:sym typeface="+mn-ea"/>
              </a:rPr>
              <a:t>探究</a:t>
            </a:r>
            <a:r>
              <a:rPr>
                <a:latin typeface="微软雅黑" panose="020B0503020204020204" charset="-122"/>
                <a:ea typeface="微软雅黑" panose="020B0503020204020204" charset="-122"/>
                <a:cs typeface="+mn-ea"/>
                <a:sym typeface="+mn-ea"/>
              </a:rPr>
              <a:t>SLM 与</a:t>
            </a:r>
            <a:r>
              <a:rPr lang="zh-CN">
                <a:latin typeface="微软雅黑" panose="020B0503020204020204" charset="-122"/>
                <a:ea typeface="微软雅黑" panose="020B0503020204020204" charset="-122"/>
                <a:cs typeface="+mn-ea"/>
                <a:sym typeface="+mn-ea"/>
              </a:rPr>
              <a:t>飞</a:t>
            </a:r>
            <a:r>
              <a:rPr>
                <a:latin typeface="微软雅黑" panose="020B0503020204020204" charset="-122"/>
                <a:ea typeface="微软雅黑" panose="020B0503020204020204" charset="-122"/>
                <a:cs typeface="+mn-ea"/>
                <a:sym typeface="+mn-ea"/>
              </a:rPr>
              <a:t>秒激光切割相结合的激光增减材复合 3D 打印工艺，</a:t>
            </a:r>
            <a:r>
              <a:rPr lang="zh-CN">
                <a:latin typeface="微软雅黑" panose="020B0503020204020204" charset="-122"/>
                <a:ea typeface="微软雅黑" panose="020B0503020204020204" charset="-122"/>
                <a:cs typeface="+mn-ea"/>
                <a:sym typeface="+mn-ea"/>
              </a:rPr>
              <a:t>及</a:t>
            </a:r>
            <a:r>
              <a:rPr>
                <a:latin typeface="微软雅黑" panose="020B0503020204020204" charset="-122"/>
                <a:ea typeface="微软雅黑" panose="020B0503020204020204" charset="-122"/>
                <a:cs typeface="+mn-ea"/>
                <a:sym typeface="+mn-ea"/>
              </a:rPr>
              <a:t>工艺参数对打印零件尺寸和侧表面粗糙度的影响规律</a:t>
            </a:r>
            <a:r>
              <a:rPr lang="zh-CN">
                <a:latin typeface="微软雅黑" panose="020B0503020204020204" charset="-122"/>
                <a:ea typeface="微软雅黑" panose="020B0503020204020204" charset="-122"/>
                <a:cs typeface="+mn-ea"/>
                <a:sym typeface="+mn-ea"/>
              </a:rPr>
              <a:t>。</a:t>
            </a:r>
            <a:endParaRPr>
              <a:latin typeface="微软雅黑" panose="020B0503020204020204" charset="-122"/>
              <a:ea typeface="微软雅黑" panose="020B0503020204020204" charset="-122"/>
              <a:cs typeface="+mn-ea"/>
              <a:sym typeface="+mn-ea"/>
            </a:endParaRPr>
          </a:p>
          <a:p>
            <a:pPr marL="285750" indent="-285750" eaLnBrk="1" hangingPunct="1">
              <a:lnSpc>
                <a:spcPct val="150000"/>
              </a:lnSpc>
              <a:buFont typeface="Wingdings" panose="05000000000000000000" charset="0"/>
              <a:buChar char="u"/>
              <a:defRPr/>
            </a:pPr>
            <a:r>
              <a:rPr lang="en-US" altLang="zh-CN" b="1">
                <a:latin typeface="微软雅黑" panose="020B0503020204020204" charset="-122"/>
                <a:ea typeface="微软雅黑" panose="020B0503020204020204" charset="-122"/>
                <a:cs typeface="+mn-ea"/>
                <a:sym typeface="+mn-ea"/>
              </a:rPr>
              <a:t>2027</a:t>
            </a:r>
            <a:r>
              <a:rPr lang="zh-CN" altLang="en-US" b="1">
                <a:latin typeface="微软雅黑" panose="020B0503020204020204" charset="-122"/>
                <a:ea typeface="微软雅黑" panose="020B0503020204020204" charset="-122"/>
                <a:cs typeface="+mn-ea"/>
                <a:sym typeface="+mn-ea"/>
              </a:rPr>
              <a:t>年</a:t>
            </a:r>
            <a:r>
              <a:rPr lang="en-US" altLang="zh-CN" b="1">
                <a:latin typeface="微软雅黑" panose="020B0503020204020204" charset="-122"/>
                <a:ea typeface="微软雅黑" panose="020B0503020204020204" charset="-122"/>
                <a:cs typeface="+mn-ea"/>
                <a:sym typeface="+mn-ea"/>
              </a:rPr>
              <a:t>1</a:t>
            </a:r>
            <a:r>
              <a:rPr lang="zh-CN" altLang="en-US" b="1">
                <a:latin typeface="微软雅黑" panose="020B0503020204020204" charset="-122"/>
                <a:ea typeface="微软雅黑" panose="020B0503020204020204" charset="-122"/>
                <a:cs typeface="+mn-ea"/>
                <a:sym typeface="+mn-ea"/>
              </a:rPr>
              <a:t>月</a:t>
            </a:r>
            <a:r>
              <a:rPr lang="en-US" altLang="zh-CN" b="1">
                <a:latin typeface="微软雅黑" panose="020B0503020204020204" charset="-122"/>
                <a:ea typeface="微软雅黑" panose="020B0503020204020204" charset="-122"/>
                <a:cs typeface="+mn-ea"/>
                <a:sym typeface="+mn-ea"/>
              </a:rPr>
              <a:t>- 2027</a:t>
            </a:r>
            <a:r>
              <a:rPr lang="zh-CN" altLang="en-US" b="1">
                <a:latin typeface="微软雅黑" panose="020B0503020204020204" charset="-122"/>
                <a:ea typeface="微软雅黑" panose="020B0503020204020204" charset="-122"/>
                <a:cs typeface="+mn-ea"/>
                <a:sym typeface="+mn-ea"/>
              </a:rPr>
              <a:t>年</a:t>
            </a:r>
            <a:r>
              <a:rPr lang="en-US" altLang="zh-CN" b="1">
                <a:latin typeface="微软雅黑" panose="020B0503020204020204" charset="-122"/>
                <a:ea typeface="微软雅黑" panose="020B0503020204020204" charset="-122"/>
                <a:cs typeface="+mn-ea"/>
                <a:sym typeface="+mn-ea"/>
              </a:rPr>
              <a:t>6</a:t>
            </a:r>
            <a:r>
              <a:rPr lang="zh-CN" altLang="en-US" b="1">
                <a:latin typeface="微软雅黑" panose="020B0503020204020204" charset="-122"/>
                <a:ea typeface="微软雅黑" panose="020B0503020204020204" charset="-122"/>
                <a:cs typeface="+mn-ea"/>
                <a:sym typeface="+mn-ea"/>
              </a:rPr>
              <a:t>月</a:t>
            </a:r>
            <a:r>
              <a:rPr lang="zh-CN" altLang="en-US">
                <a:latin typeface="微软雅黑" panose="020B0503020204020204" charset="-122"/>
                <a:ea typeface="微软雅黑" panose="020B0503020204020204" charset="-122"/>
                <a:cs typeface="+mn-ea"/>
                <a:sym typeface="+mn-ea"/>
              </a:rPr>
              <a:t>：归纳总结，撰写博士论文，准备答辩。</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3">
            <a:lum contrast="12000"/>
            <a:extLst>
              <a:ext uri="{28A0092B-C50C-407E-A947-70E740481C1C}">
                <a14:useLocalDpi xmlns:a14="http://schemas.microsoft.com/office/drawing/2010/main" val="0"/>
              </a:ext>
            </a:extLst>
          </a:blip>
          <a:stretch>
            <a:fillRect/>
          </a:stretch>
        </p:blipFill>
        <p:spPr>
          <a:xfrm>
            <a:off x="-358775" y="8890"/>
            <a:ext cx="12541250" cy="6858000"/>
          </a:xfrm>
          <a:prstGeom prst="rect">
            <a:avLst/>
          </a:prstGeom>
        </p:spPr>
      </p:pic>
      <p:pic>
        <p:nvPicPr>
          <p:cNvPr id="15" name="图片 14"/>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pic>
        <p:nvPicPr>
          <p:cNvPr id="16" name="图片 15"/>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8728075" y="819785"/>
            <a:ext cx="6866890" cy="5227320"/>
          </a:xfrm>
          <a:prstGeom prst="ellipse">
            <a:avLst/>
          </a:prstGeom>
        </p:spPr>
      </p:pic>
      <p:grpSp>
        <p:nvGrpSpPr>
          <p:cNvPr id="7" name="组合 6"/>
          <p:cNvGrpSpPr/>
          <p:nvPr/>
        </p:nvGrpSpPr>
        <p:grpSpPr>
          <a:xfrm>
            <a:off x="4770120" y="3227070"/>
            <a:ext cx="2935605" cy="815975"/>
            <a:chOff x="4615322" y="2848154"/>
            <a:chExt cx="2935705" cy="1230666"/>
          </a:xfrm>
        </p:grpSpPr>
        <p:sp>
          <p:nvSpPr>
            <p:cNvPr id="8" name="文本框 7"/>
            <p:cNvSpPr txBox="1"/>
            <p:nvPr/>
          </p:nvSpPr>
          <p:spPr>
            <a:xfrm>
              <a:off x="4953153" y="2977446"/>
              <a:ext cx="2259407" cy="973040"/>
            </a:xfrm>
            <a:prstGeom prst="rect">
              <a:avLst/>
            </a:prstGeom>
            <a:noFill/>
          </p:spPr>
          <p:txBody>
            <a:bodyPr wrap="square" rtlCol="0">
              <a:spAutoFit/>
            </a:bodyPr>
            <a:lstStyle/>
            <a:p>
              <a:pPr algn="ctr"/>
              <a:r>
                <a:rPr lang="zh-CN" altLang="en-US" sz="3600" dirty="0">
                  <a:latin typeface="思源黑体 CN Heavy" panose="020B0A00000000000000" pitchFamily="34" charset="-122"/>
                  <a:ea typeface="思源黑体 CN Heavy" panose="020B0A00000000000000" pitchFamily="34" charset="-122"/>
                </a:rPr>
                <a:t>标题内容</a:t>
              </a:r>
            </a:p>
          </p:txBody>
        </p:sp>
        <p:cxnSp>
          <p:nvCxnSpPr>
            <p:cNvPr id="10" name="直接连接符 9"/>
            <p:cNvCxnSpPr/>
            <p:nvPr/>
          </p:nvCxnSpPr>
          <p:spPr>
            <a:xfrm>
              <a:off x="4615322" y="2848154"/>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615322" y="4078820"/>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5052060" y="2075815"/>
            <a:ext cx="2763520" cy="1151255"/>
          </a:xfrm>
          <a:prstGeom prst="rect">
            <a:avLst/>
          </a:prstGeom>
          <a:noFill/>
        </p:spPr>
        <p:txBody>
          <a:bodyPr wrap="square" lIns="68580" tIns="34290" rIns="68580" bIns="34290" rtlCol="0">
            <a:spAutoFit/>
          </a:bodyPr>
          <a:lstStyle/>
          <a:p>
            <a:pPr defTabSz="685800">
              <a:lnSpc>
                <a:spcPct val="80000"/>
              </a:lnSpc>
            </a:pPr>
            <a:r>
              <a:rPr lang="zh-CN" altLang="en-US" sz="8800" b="1" dirty="0">
                <a:latin typeface="微软雅黑" panose="020B0503020204020204" charset="-122"/>
                <a:ea typeface="微软雅黑" panose="020B0503020204020204" charset="-122"/>
                <a:cs typeface="+mn-ea"/>
                <a:sym typeface="+mn-lt"/>
              </a:rPr>
              <a:t>谢谢</a:t>
            </a: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3">
            <a:lum contrast="12000"/>
            <a:extLst>
              <a:ext uri="{28A0092B-C50C-407E-A947-70E740481C1C}">
                <a14:useLocalDpi xmlns:a14="http://schemas.microsoft.com/office/drawing/2010/main" val="0"/>
              </a:ext>
            </a:extLst>
          </a:blip>
          <a:stretch>
            <a:fillRect/>
          </a:stretch>
        </p:blipFill>
        <p:spPr>
          <a:xfrm>
            <a:off x="-349250" y="8890"/>
            <a:ext cx="12541250" cy="6858000"/>
          </a:xfrm>
          <a:prstGeom prst="rect">
            <a:avLst/>
          </a:prstGeom>
        </p:spPr>
      </p:pic>
      <p:pic>
        <p:nvPicPr>
          <p:cNvPr id="15" name="图片 14"/>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pic>
        <p:nvPicPr>
          <p:cNvPr id="16" name="图片 15"/>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8728075" y="819785"/>
            <a:ext cx="6866890" cy="5227320"/>
          </a:xfrm>
          <a:prstGeom prst="ellipse">
            <a:avLst/>
          </a:prstGeom>
        </p:spPr>
      </p:pic>
      <p:grpSp>
        <p:nvGrpSpPr>
          <p:cNvPr id="7" name="组合 6"/>
          <p:cNvGrpSpPr/>
          <p:nvPr/>
        </p:nvGrpSpPr>
        <p:grpSpPr>
          <a:xfrm>
            <a:off x="3851276" y="2822823"/>
            <a:ext cx="4773930" cy="1230666"/>
            <a:chOff x="3696210" y="2848154"/>
            <a:chExt cx="4773930" cy="1230666"/>
          </a:xfrm>
        </p:grpSpPr>
        <p:sp>
          <p:nvSpPr>
            <p:cNvPr id="8" name="文本框 7"/>
            <p:cNvSpPr txBox="1"/>
            <p:nvPr/>
          </p:nvSpPr>
          <p:spPr>
            <a:xfrm>
              <a:off x="3696210" y="3130328"/>
              <a:ext cx="4773930" cy="645160"/>
            </a:xfrm>
            <a:prstGeom prst="rect">
              <a:avLst/>
            </a:prstGeom>
            <a:noFill/>
          </p:spPr>
          <p:txBody>
            <a:bodyPr wrap="none" rtlCol="0">
              <a:spAutoFit/>
            </a:bodyPr>
            <a:lstStyle/>
            <a:p>
              <a:pPr algn="ctr"/>
              <a:r>
                <a:rPr lang="zh-CN" altLang="en-US" sz="3600" b="1" dirty="0">
                  <a:solidFill>
                    <a:schemeClr val="tx1"/>
                  </a:solidFill>
                  <a:cs typeface="+mn-ea"/>
                  <a:sym typeface="+mn-lt"/>
                </a:rPr>
                <a:t>课题背景、目的及意义</a:t>
              </a:r>
              <a:endParaRPr lang="zh-CN" altLang="en-US" sz="3600" b="1" dirty="0">
                <a:solidFill>
                  <a:schemeClr val="tx1"/>
                </a:solidFill>
                <a:latin typeface="思源黑体 CN Heavy" panose="020B0A00000000000000" pitchFamily="34" charset="-122"/>
                <a:ea typeface="思源黑体 CN Heavy" panose="020B0A00000000000000" pitchFamily="34" charset="-122"/>
                <a:cs typeface="+mn-ea"/>
                <a:sym typeface="+mn-lt"/>
              </a:endParaRPr>
            </a:p>
          </p:txBody>
        </p:sp>
        <p:cxnSp>
          <p:nvCxnSpPr>
            <p:cNvPr id="10" name="直接连接符 9"/>
            <p:cNvCxnSpPr/>
            <p:nvPr/>
          </p:nvCxnSpPr>
          <p:spPr>
            <a:xfrm>
              <a:off x="4615322" y="2848154"/>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615322" y="4078820"/>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2433320" y="2900045"/>
            <a:ext cx="1695450" cy="1151255"/>
          </a:xfrm>
          <a:prstGeom prst="rect">
            <a:avLst/>
          </a:prstGeom>
          <a:noFill/>
        </p:spPr>
        <p:txBody>
          <a:bodyPr wrap="square" lIns="68580" tIns="34290" rIns="68580" bIns="34290" rtlCol="0">
            <a:spAutoFit/>
          </a:bodyPr>
          <a:lstStyle/>
          <a:p>
            <a:pPr defTabSz="685800">
              <a:lnSpc>
                <a:spcPct val="80000"/>
              </a:lnSpc>
            </a:pPr>
            <a:r>
              <a:rPr lang="en-US" altLang="zh-CN" sz="8800" b="1" dirty="0">
                <a:latin typeface="微软雅黑" panose="020B0503020204020204" charset="-122"/>
                <a:ea typeface="微软雅黑" panose="020B0503020204020204" charset="-122"/>
                <a:cs typeface="+mn-ea"/>
                <a:sym typeface="+mn-lt"/>
              </a:rPr>
              <a:t>01</a:t>
            </a: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333412" y="259890"/>
            <a:ext cx="4203131" cy="712836"/>
            <a:chOff x="716110" y="187653"/>
            <a:chExt cx="4203131" cy="712836"/>
          </a:xfrm>
        </p:grpSpPr>
        <p:sp>
          <p:nvSpPr>
            <p:cNvPr id="3" name="文本框 2"/>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b="1" dirty="0">
                  <a:cs typeface="+mn-ea"/>
                  <a:sym typeface="+mn-lt"/>
                </a:rPr>
                <a:t>课题背景、目的及意义</a:t>
              </a:r>
              <a:endParaRPr lang="zh-CN" altLang="en-US" sz="2400" b="1" dirty="0">
                <a:latin typeface="微软雅黑" panose="020B0503020204020204" charset="-122"/>
                <a:ea typeface="微软雅黑" panose="020B0503020204020204" charset="-122"/>
                <a:cs typeface="+mn-ea"/>
                <a:sym typeface="+mn-lt"/>
              </a:endParaRPr>
            </a:p>
          </p:txBody>
        </p:sp>
        <p:cxnSp>
          <p:nvCxnSpPr>
            <p:cNvPr id="4" name="直接连接符 3"/>
            <p:cNvCxnSpPr/>
            <p:nvPr/>
          </p:nvCxnSpPr>
          <p:spPr>
            <a:xfrm>
              <a:off x="774478" y="900489"/>
              <a:ext cx="683932" cy="0"/>
            </a:xfrm>
            <a:prstGeom prst="line">
              <a:avLst/>
            </a:prstGeom>
            <a:noFill/>
            <a:ln w="9525" cap="flat" cmpd="sng" algn="ctr">
              <a:solidFill>
                <a:schemeClr val="tx1">
                  <a:lumMod val="65000"/>
                  <a:lumOff val="35000"/>
                </a:schemeClr>
              </a:solidFill>
              <a:prstDash val="solid"/>
              <a:miter lim="800000"/>
            </a:ln>
            <a:effectLst/>
          </p:spPr>
        </p:cxnSp>
      </p:grpSp>
      <p:pic>
        <p:nvPicPr>
          <p:cNvPr id="20" name="图片 19" descr="H:\研究生会新闻中心\品味华中大\校园拍摄10.11\org_c9ac894ddea58187_1539250552000.jpgorg_c9ac894ddea58187_1539250552000"/>
          <p:cNvPicPr>
            <a:picLocks noChangeAspect="1"/>
          </p:cNvPicPr>
          <p:nvPr/>
        </p:nvPicPr>
        <p:blipFill rotWithShape="1">
          <a:blip r:embed="rId3"/>
          <a:srcRect l="42366"/>
          <a:stretch>
            <a:fillRect/>
          </a:stretch>
        </p:blipFill>
        <p:spPr>
          <a:xfrm>
            <a:off x="-253365" y="21590"/>
            <a:ext cx="5323840" cy="6928485"/>
          </a:xfrm>
          <a:prstGeom prst="rect">
            <a:avLst/>
          </a:prstGeom>
        </p:spPr>
      </p:pic>
      <p:sp>
        <p:nvSpPr>
          <p:cNvPr id="21" name="矩形 20"/>
          <p:cNvSpPr/>
          <p:nvPr/>
        </p:nvSpPr>
        <p:spPr>
          <a:xfrm>
            <a:off x="-508000" y="20955"/>
            <a:ext cx="5588635" cy="6929120"/>
          </a:xfrm>
          <a:prstGeom prst="rect">
            <a:avLst/>
          </a:prstGeom>
          <a:solidFill>
            <a:srgbClr val="F7F9F6">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descr="e2c72fcfcf2efaf0b9b4d35215c7c10"/>
          <p:cNvPicPr>
            <a:picLocks noChangeAspect="1"/>
          </p:cNvPicPr>
          <p:nvPr/>
        </p:nvPicPr>
        <p:blipFill>
          <a:blip r:embed="rId4"/>
          <a:stretch>
            <a:fillRect/>
          </a:stretch>
        </p:blipFill>
        <p:spPr>
          <a:xfrm>
            <a:off x="191770" y="1576705"/>
            <a:ext cx="4660265" cy="3089275"/>
          </a:xfrm>
          <a:prstGeom prst="rect">
            <a:avLst/>
          </a:prstGeom>
        </p:spPr>
      </p:pic>
      <p:sp>
        <p:nvSpPr>
          <p:cNvPr id="100" name="文本框 99"/>
          <p:cNvSpPr txBox="1"/>
          <p:nvPr/>
        </p:nvSpPr>
        <p:spPr>
          <a:xfrm>
            <a:off x="5391785" y="1419860"/>
            <a:ext cx="5080000" cy="922020"/>
          </a:xfrm>
          <a:prstGeom prst="rect">
            <a:avLst/>
          </a:prstGeom>
          <a:noFill/>
          <a:ln w="9525">
            <a:noFill/>
          </a:ln>
        </p:spPr>
        <p:txBody>
          <a:bodyPr>
            <a:spAutoFit/>
          </a:bodyPr>
          <a:lstStyle/>
          <a:p>
            <a:pPr indent="0"/>
            <a:r>
              <a:rPr lang="zh-CN" b="0">
                <a:ea typeface="等线" panose="02010600030101010101" charset="-122"/>
              </a:rPr>
              <a:t>激光选区熔化（SLM）是一种基于“自下而上”的层层叠加3D打印技术。得益于其高度的灵活性，能够制造结构复杂的零件。</a:t>
            </a:r>
            <a:endParaRPr lang="zh-CN" altLang="en-US" b="0">
              <a:ea typeface="等线" panose="02010600030101010101" charset="-122"/>
            </a:endParaRPr>
          </a:p>
        </p:txBody>
      </p:sp>
      <p:sp>
        <p:nvSpPr>
          <p:cNvPr id="22" name="文本框 21"/>
          <p:cNvSpPr txBox="1"/>
          <p:nvPr/>
        </p:nvSpPr>
        <p:spPr>
          <a:xfrm>
            <a:off x="5391785" y="2521903"/>
            <a:ext cx="5080000" cy="1198880"/>
          </a:xfrm>
          <a:prstGeom prst="rect">
            <a:avLst/>
          </a:prstGeom>
          <a:noFill/>
          <a:ln w="9525">
            <a:noFill/>
          </a:ln>
        </p:spPr>
        <p:txBody>
          <a:bodyPr>
            <a:spAutoFit/>
          </a:bodyPr>
          <a:lstStyle/>
          <a:p>
            <a:pPr indent="0"/>
            <a:r>
              <a:rPr lang="zh-CN" b="0">
                <a:ea typeface="等线" panose="02010600030101010101" charset="-122"/>
              </a:rPr>
              <a:t>由于热传导和毛细作用，粉末可能半熔化或粘附于成型部件的侧表面。这种粘粉现象无法仅通过工艺优化来解决。它不仅降低了零件的表面质量，还可能导致流道尺寸的改变，甚至堵塞流道。</a:t>
            </a:r>
            <a:endParaRPr lang="zh-CN" altLang="en-US" b="0">
              <a:ea typeface="等线" panose="02010600030101010101" charset="-122"/>
            </a:endParaRPr>
          </a:p>
        </p:txBody>
      </p:sp>
      <p:pic>
        <p:nvPicPr>
          <p:cNvPr id="23" name="图片 2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a:xfrm>
            <a:off x="5807075" y="3901440"/>
            <a:ext cx="2917825" cy="2489835"/>
          </a:xfrm>
          <a:prstGeom prst="rect">
            <a:avLst/>
          </a:prstGeom>
          <a:noFill/>
          <a:ln>
            <a:noFill/>
          </a:ln>
        </p:spPr>
      </p:pic>
      <p:sp>
        <p:nvSpPr>
          <p:cNvPr id="24" name="文本框 23"/>
          <p:cNvSpPr txBox="1"/>
          <p:nvPr/>
        </p:nvSpPr>
        <p:spPr>
          <a:xfrm>
            <a:off x="8724900" y="4549140"/>
            <a:ext cx="3329305" cy="645160"/>
          </a:xfrm>
          <a:prstGeom prst="rect">
            <a:avLst/>
          </a:prstGeom>
          <a:noFill/>
        </p:spPr>
        <p:txBody>
          <a:bodyPr wrap="square" rtlCol="0">
            <a:spAutoFit/>
          </a:bodyPr>
          <a:lstStyle/>
          <a:p>
            <a:r>
              <a:rPr lang="zh-CN" altLang="en-US"/>
              <a:t> 美国NASA的SLM制造的推力室构件内流道被粘粉堵塞</a:t>
            </a:r>
          </a:p>
        </p:txBody>
      </p:sp>
      <p:sp>
        <p:nvSpPr>
          <p:cNvPr id="25" name="文本框 24"/>
          <p:cNvSpPr txBox="1"/>
          <p:nvPr/>
        </p:nvSpPr>
        <p:spPr>
          <a:xfrm>
            <a:off x="5349875" y="1093470"/>
            <a:ext cx="4064000" cy="368300"/>
          </a:xfrm>
          <a:prstGeom prst="rect">
            <a:avLst/>
          </a:prstGeom>
          <a:noFill/>
        </p:spPr>
        <p:txBody>
          <a:bodyPr wrap="square" rtlCol="0">
            <a:spAutoFit/>
          </a:bodyPr>
          <a:lstStyle/>
          <a:p>
            <a:pPr marL="285750" indent="-285750">
              <a:buFont typeface="Wingdings" panose="05000000000000000000" charset="0"/>
              <a:buChar char="l"/>
            </a:pPr>
            <a:r>
              <a:rPr lang="zh-CN" altLang="en-US"/>
              <a:t>课题背景</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129062" y="672460"/>
            <a:ext cx="4203131" cy="712836"/>
            <a:chOff x="716110" y="187653"/>
            <a:chExt cx="4203131" cy="712836"/>
          </a:xfrm>
        </p:grpSpPr>
        <p:sp>
          <p:nvSpPr>
            <p:cNvPr id="19" name="文本框 18"/>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b="1" dirty="0">
                  <a:cs typeface="+mn-ea"/>
                  <a:sym typeface="+mn-lt"/>
                </a:rPr>
                <a:t>课题背景、目的及意义</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grpSp>
      <p:sp>
        <p:nvSpPr>
          <p:cNvPr id="100" name="文本框 99"/>
          <p:cNvSpPr txBox="1"/>
          <p:nvPr/>
        </p:nvSpPr>
        <p:spPr>
          <a:xfrm>
            <a:off x="2585720" y="4863465"/>
            <a:ext cx="7074535" cy="706755"/>
          </a:xfrm>
          <a:prstGeom prst="rect">
            <a:avLst/>
          </a:prstGeom>
          <a:noFill/>
          <a:ln w="9525">
            <a:noFill/>
          </a:ln>
        </p:spPr>
        <p:txBody>
          <a:bodyPr wrap="square">
            <a:spAutoFit/>
          </a:bodyPr>
          <a:lstStyle/>
          <a:p>
            <a:pPr indent="0"/>
            <a:r>
              <a:rPr lang="en-US" altLang="zh-CN" b="0">
                <a:ea typeface="等线" panose="02010600030101010101" charset="-122"/>
              </a:rPr>
              <a:t>        </a:t>
            </a:r>
            <a:r>
              <a:rPr lang="zh-CN" sz="2000" b="0">
                <a:ea typeface="等线" panose="02010600030101010101" charset="-122"/>
              </a:rPr>
              <a:t>内流道部件的SLM增材制造中存在的表面质量和粘粉问题，已成为该技术在相关领域应用的主要制约因素</a:t>
            </a:r>
            <a:endParaRPr lang="zh-CN" altLang="en-US" sz="2000" b="0">
              <a:ea typeface="等线" panose="02010600030101010101" charset="-122"/>
            </a:endParaRPr>
          </a:p>
        </p:txBody>
      </p:sp>
      <p:sp>
        <p:nvSpPr>
          <p:cNvPr id="7" name="文本框 6"/>
          <p:cNvSpPr txBox="1"/>
          <p:nvPr/>
        </p:nvSpPr>
        <p:spPr>
          <a:xfrm>
            <a:off x="1144905" y="1631950"/>
            <a:ext cx="4064000" cy="368300"/>
          </a:xfrm>
          <a:prstGeom prst="rect">
            <a:avLst/>
          </a:prstGeom>
          <a:noFill/>
        </p:spPr>
        <p:txBody>
          <a:bodyPr wrap="square" rtlCol="0">
            <a:spAutoFit/>
          </a:bodyPr>
          <a:lstStyle/>
          <a:p>
            <a:pPr marL="285750" indent="-285750">
              <a:buFont typeface="Wingdings" panose="05000000000000000000" charset="0"/>
              <a:buChar char="l"/>
            </a:pPr>
            <a:r>
              <a:rPr lang="zh-CN" altLang="en-US"/>
              <a:t>课题背景</a:t>
            </a:r>
          </a:p>
        </p:txBody>
      </p:sp>
      <p:sp>
        <p:nvSpPr>
          <p:cNvPr id="9" name="文本框 8"/>
          <p:cNvSpPr txBox="1"/>
          <p:nvPr/>
        </p:nvSpPr>
        <p:spPr>
          <a:xfrm>
            <a:off x="1058545" y="2564130"/>
            <a:ext cx="4064000" cy="460375"/>
          </a:xfrm>
          <a:prstGeom prst="rect">
            <a:avLst/>
          </a:prstGeom>
          <a:noFill/>
        </p:spPr>
        <p:txBody>
          <a:bodyPr wrap="square" rtlCol="0">
            <a:spAutoFit/>
          </a:bodyPr>
          <a:lstStyle/>
          <a:p>
            <a:r>
              <a:rPr lang="en-US" altLang="zh-CN" sz="2400"/>
              <a:t>SLM</a:t>
            </a:r>
            <a:r>
              <a:rPr lang="zh-CN" altLang="en-US" sz="2400"/>
              <a:t>后处理常见方法</a:t>
            </a:r>
          </a:p>
        </p:txBody>
      </p:sp>
      <p:sp>
        <p:nvSpPr>
          <p:cNvPr id="25" name="文本框 24"/>
          <p:cNvSpPr txBox="1"/>
          <p:nvPr/>
        </p:nvSpPr>
        <p:spPr>
          <a:xfrm>
            <a:off x="2585720" y="1263650"/>
            <a:ext cx="2025015" cy="4073525"/>
          </a:xfrm>
          <a:prstGeom prst="rect">
            <a:avLst/>
          </a:prstGeom>
          <a:noFill/>
        </p:spPr>
        <p:txBody>
          <a:bodyPr wrap="square" rtlCol="0" anchor="t">
            <a:noAutofit/>
          </a:bodyPr>
          <a:lstStyle/>
          <a:p>
            <a:r>
              <a:rPr lang="zh-CN" altLang="en-US" sz="20000"/>
              <a:t>｛</a:t>
            </a:r>
          </a:p>
        </p:txBody>
      </p:sp>
      <p:sp>
        <p:nvSpPr>
          <p:cNvPr id="26" name="文本框 25"/>
          <p:cNvSpPr txBox="1"/>
          <p:nvPr/>
        </p:nvSpPr>
        <p:spPr>
          <a:xfrm>
            <a:off x="5020310" y="1456055"/>
            <a:ext cx="1831975" cy="2676525"/>
          </a:xfrm>
          <a:prstGeom prst="rect">
            <a:avLst/>
          </a:prstGeom>
          <a:noFill/>
        </p:spPr>
        <p:txBody>
          <a:bodyPr wrap="square" rtlCol="0">
            <a:spAutoFit/>
          </a:bodyPr>
          <a:lstStyle/>
          <a:p>
            <a:r>
              <a:rPr lang="zh-CN" altLang="en-US" sz="2400"/>
              <a:t>喷砂</a:t>
            </a:r>
          </a:p>
          <a:p>
            <a:endParaRPr lang="zh-CN" altLang="en-US" sz="2400"/>
          </a:p>
          <a:p>
            <a:r>
              <a:rPr lang="zh-CN" altLang="en-US" sz="2400"/>
              <a:t>机加工</a:t>
            </a:r>
          </a:p>
          <a:p>
            <a:endParaRPr lang="zh-CN" altLang="en-US" sz="2400"/>
          </a:p>
          <a:p>
            <a:r>
              <a:rPr lang="zh-CN" altLang="en-US" sz="2400"/>
              <a:t>磨粒流</a:t>
            </a:r>
          </a:p>
          <a:p>
            <a:endParaRPr lang="zh-CN" altLang="en-US" sz="2400"/>
          </a:p>
          <a:p>
            <a:r>
              <a:rPr lang="zh-CN" altLang="en-US" sz="2400"/>
              <a:t>化学腐蚀</a:t>
            </a:r>
          </a:p>
        </p:txBody>
      </p:sp>
      <p:sp>
        <p:nvSpPr>
          <p:cNvPr id="27" name="文本框 26"/>
          <p:cNvSpPr txBox="1"/>
          <p:nvPr/>
        </p:nvSpPr>
        <p:spPr>
          <a:xfrm>
            <a:off x="6993890" y="2256155"/>
            <a:ext cx="4509135" cy="1076325"/>
          </a:xfrm>
          <a:prstGeom prst="rect">
            <a:avLst/>
          </a:prstGeom>
          <a:noFill/>
        </p:spPr>
        <p:txBody>
          <a:bodyPr wrap="square" rtlCol="0">
            <a:spAutoFit/>
          </a:bodyPr>
          <a:lstStyle/>
          <a:p>
            <a:r>
              <a:rPr lang="zh-CN" altLang="en-US" sz="3600" b="1">
                <a:solidFill>
                  <a:srgbClr val="C00000"/>
                </a:solidFill>
                <a:latin typeface="Arial" panose="020B0604020202020204" pitchFamily="34" charset="0"/>
              </a:rPr>
              <a:t>×</a:t>
            </a:r>
            <a:r>
              <a:rPr lang="zh-CN" altLang="en-US" sz="2800" b="1">
                <a:solidFill>
                  <a:srgbClr val="C00000"/>
                </a:solidFill>
                <a:latin typeface="Arial" panose="020B0604020202020204" pitchFamily="34" charset="0"/>
              </a:rPr>
              <a:t>无法处理具有复杂内流道一体化的零件</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129062" y="672460"/>
            <a:ext cx="4203131" cy="712836"/>
            <a:chOff x="716110" y="187653"/>
            <a:chExt cx="4203131" cy="712836"/>
          </a:xfrm>
        </p:grpSpPr>
        <p:sp>
          <p:nvSpPr>
            <p:cNvPr id="19" name="文本框 18"/>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b="1" dirty="0">
                  <a:cs typeface="+mn-ea"/>
                  <a:sym typeface="+mn-lt"/>
                </a:rPr>
                <a:t>课题背景、目的及意义</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grpSp>
      <p:sp>
        <p:nvSpPr>
          <p:cNvPr id="7" name="文本框 6"/>
          <p:cNvSpPr txBox="1"/>
          <p:nvPr/>
        </p:nvSpPr>
        <p:spPr>
          <a:xfrm>
            <a:off x="1144905" y="1631950"/>
            <a:ext cx="4064000" cy="368300"/>
          </a:xfrm>
          <a:prstGeom prst="rect">
            <a:avLst/>
          </a:prstGeom>
          <a:noFill/>
        </p:spPr>
        <p:txBody>
          <a:bodyPr wrap="square" rtlCol="0">
            <a:spAutoFit/>
          </a:bodyPr>
          <a:lstStyle/>
          <a:p>
            <a:pPr marL="285750" indent="-285750">
              <a:buFont typeface="Wingdings" panose="05000000000000000000" charset="0"/>
              <a:buChar char="l"/>
            </a:pPr>
            <a:r>
              <a:rPr lang="zh-CN" altLang="en-US"/>
              <a:t>课题目的</a:t>
            </a:r>
          </a:p>
        </p:txBody>
      </p:sp>
      <p:sp>
        <p:nvSpPr>
          <p:cNvPr id="2" name="文本框 1"/>
          <p:cNvSpPr txBox="1"/>
          <p:nvPr/>
        </p:nvSpPr>
        <p:spPr>
          <a:xfrm>
            <a:off x="1128395" y="2522220"/>
            <a:ext cx="4547235" cy="1753235"/>
          </a:xfrm>
          <a:prstGeom prst="rect">
            <a:avLst/>
          </a:prstGeom>
          <a:noFill/>
        </p:spPr>
        <p:txBody>
          <a:bodyPr wrap="square" rtlCol="0">
            <a:spAutoFit/>
          </a:bodyPr>
          <a:lstStyle/>
          <a:p>
            <a:r>
              <a:rPr lang="en-US" altLang="zh-CN"/>
              <a:t>        </a:t>
            </a:r>
            <a:r>
              <a:rPr lang="zh-CN" altLang="en-US"/>
              <a:t>本课题计划以工业领域广泛应用的高导热轻质金属——铝合金为研究对象，旨在突破激光增材制造铝合金复杂内流道零件成型的技术瓶颈。计划利用飞秒激光减材来解决表面粘粉和材料</a:t>
            </a:r>
            <a:r>
              <a:rPr lang="zh-CN" altLang="en-US">
                <a:sym typeface="+mn-ea"/>
              </a:rPr>
              <a:t>多余</a:t>
            </a:r>
            <a:r>
              <a:rPr lang="zh-CN" altLang="en-US"/>
              <a:t>的问题，进而提高零件的尺寸精度和表面质量。</a:t>
            </a:r>
          </a:p>
        </p:txBody>
      </p:sp>
      <p:pic>
        <p:nvPicPr>
          <p:cNvPr id="3" name="图片 2"/>
          <p:cNvPicPr/>
          <p:nvPr/>
        </p:nvPicPr>
        <p:blipFill>
          <a:blip r:embed="rId3"/>
          <a:stretch>
            <a:fillRect/>
          </a:stretch>
        </p:blipFill>
        <p:spPr>
          <a:xfrm>
            <a:off x="7152005" y="2325053"/>
            <a:ext cx="2743200" cy="1819275"/>
          </a:xfrm>
          <a:prstGeom prst="rect">
            <a:avLst/>
          </a:prstGeom>
          <a:noFill/>
          <a:ln w="9525">
            <a:noFill/>
          </a:ln>
        </p:spPr>
      </p:pic>
      <p:sp>
        <p:nvSpPr>
          <p:cNvPr id="101" name="文本框 100"/>
          <p:cNvSpPr txBox="1"/>
          <p:nvPr/>
        </p:nvSpPr>
        <p:spPr>
          <a:xfrm>
            <a:off x="5983605" y="4611053"/>
            <a:ext cx="5080000" cy="368300"/>
          </a:xfrm>
          <a:prstGeom prst="rect">
            <a:avLst/>
          </a:prstGeom>
          <a:noFill/>
          <a:ln w="9525">
            <a:noFill/>
          </a:ln>
        </p:spPr>
        <p:txBody>
          <a:bodyPr>
            <a:spAutoFit/>
          </a:bodyPr>
          <a:lstStyle/>
          <a:p>
            <a:pPr indent="304800" algn="ctr"/>
            <a:r>
              <a:rPr lang="zh-CN" b="0">
                <a:latin typeface="Times New Roman" panose="02020603050405020304" charset="0"/>
                <a:ea typeface="宋体" panose="02010600030101010101" pitchFamily="2" charset="-122"/>
              </a:rPr>
              <a:t>图</a:t>
            </a:r>
            <a:r>
              <a:rPr lang="en-US" b="0">
                <a:latin typeface="Times New Roman" panose="02020603050405020304" charset="0"/>
                <a:ea typeface="宋体" panose="02010600030101010101" pitchFamily="2" charset="-122"/>
              </a:rPr>
              <a:t>4</a:t>
            </a:r>
            <a:r>
              <a:rPr lang="zh-CN" b="0">
                <a:latin typeface="Times New Roman" panose="02020603050405020304" charset="0"/>
                <a:ea typeface="宋体" panose="02010600030101010101" pitchFamily="2" charset="-122"/>
              </a:rPr>
              <a:t>超短脉冲激光、连续激光空间偏差示意图</a:t>
            </a:r>
            <a:endParaRPr lang="zh-CN" altLang="en-US" b="0">
              <a:latin typeface="Times New Roman" panose="02020603050405020304" charset="0"/>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129062" y="672460"/>
            <a:ext cx="4203131" cy="712836"/>
            <a:chOff x="716110" y="187653"/>
            <a:chExt cx="4203131" cy="712836"/>
          </a:xfrm>
        </p:grpSpPr>
        <p:sp>
          <p:nvSpPr>
            <p:cNvPr id="19" name="文本框 18"/>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b="1" dirty="0">
                  <a:cs typeface="+mn-ea"/>
                  <a:sym typeface="+mn-lt"/>
                </a:rPr>
                <a:t>课题背景、目的及意义</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grpSp>
      <p:sp>
        <p:nvSpPr>
          <p:cNvPr id="7" name="文本框 6"/>
          <p:cNvSpPr txBox="1"/>
          <p:nvPr/>
        </p:nvSpPr>
        <p:spPr>
          <a:xfrm>
            <a:off x="1144905" y="1631950"/>
            <a:ext cx="4064000" cy="368300"/>
          </a:xfrm>
          <a:prstGeom prst="rect">
            <a:avLst/>
          </a:prstGeom>
          <a:noFill/>
        </p:spPr>
        <p:txBody>
          <a:bodyPr wrap="square" rtlCol="0">
            <a:spAutoFit/>
          </a:bodyPr>
          <a:lstStyle/>
          <a:p>
            <a:pPr marL="285750" indent="-285750">
              <a:buFont typeface="Wingdings" panose="05000000000000000000" charset="0"/>
              <a:buChar char="l"/>
            </a:pPr>
            <a:r>
              <a:rPr lang="zh-CN" altLang="en-US"/>
              <a:t>课题意义</a:t>
            </a:r>
          </a:p>
        </p:txBody>
      </p:sp>
      <p:sp>
        <p:nvSpPr>
          <p:cNvPr id="2" name="文本框 1"/>
          <p:cNvSpPr txBox="1"/>
          <p:nvPr/>
        </p:nvSpPr>
        <p:spPr>
          <a:xfrm>
            <a:off x="1682750" y="2693035"/>
            <a:ext cx="7458075" cy="1476375"/>
          </a:xfrm>
          <a:prstGeom prst="rect">
            <a:avLst/>
          </a:prstGeom>
          <a:noFill/>
        </p:spPr>
        <p:txBody>
          <a:bodyPr wrap="square" rtlCol="0">
            <a:spAutoFit/>
          </a:bodyPr>
          <a:lstStyle/>
          <a:p>
            <a:r>
              <a:rPr lang="en-US" altLang="zh-CN"/>
              <a:t>        </a:t>
            </a:r>
            <a:r>
              <a:rPr lang="zh-CN" altLang="en-US"/>
              <a:t>未来该技术还能够扩展到其他复杂结构的SLM增材制造中，如点阵、进气道、随形流道模具等；还可推广应用到其他金属材料，如钛合金、镍基高温合金等，能够显著提升成形零部件的表面质量，极大程度减小甚至不需要后处理，拓宽SLM增材制造应用前景，在航天航空、石油化工、制冷设备、模具和汽车等工业领域内得到广泛应用。</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3">
            <a:lum contrast="12000"/>
            <a:extLst>
              <a:ext uri="{28A0092B-C50C-407E-A947-70E740481C1C}">
                <a14:useLocalDpi xmlns:a14="http://schemas.microsoft.com/office/drawing/2010/main" val="0"/>
              </a:ext>
            </a:extLst>
          </a:blip>
          <a:stretch>
            <a:fillRect/>
          </a:stretch>
        </p:blipFill>
        <p:spPr>
          <a:xfrm>
            <a:off x="-349250" y="8890"/>
            <a:ext cx="12541250" cy="6858000"/>
          </a:xfrm>
          <a:prstGeom prst="rect">
            <a:avLst/>
          </a:prstGeom>
        </p:spPr>
      </p:pic>
      <p:pic>
        <p:nvPicPr>
          <p:cNvPr id="15" name="图片 14"/>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pic>
        <p:nvPicPr>
          <p:cNvPr id="16" name="图片 15"/>
          <p:cNvPicPr>
            <a:picLocks noChangeAspect="1"/>
          </p:cNvPicPr>
          <p:nvPr/>
        </p:nvPicPr>
        <p:blipFill>
          <a:blip r:embed="rId4">
            <a:clrChange>
              <a:clrFrom>
                <a:srgbClr val="F5FDF2">
                  <a:alpha val="100000"/>
                </a:srgbClr>
              </a:clrFrom>
              <a:clrTo>
                <a:srgbClr val="F5FDF2">
                  <a:alpha val="100000"/>
                  <a:alpha val="0"/>
                </a:srgbClr>
              </a:clrTo>
            </a:clrChange>
            <a:grayscl/>
            <a:lum bright="58000" contrast="-64000"/>
          </a:blip>
          <a:stretch>
            <a:fillRect/>
          </a:stretch>
        </p:blipFill>
        <p:spPr>
          <a:xfrm rot="16200000">
            <a:off x="8728075" y="819785"/>
            <a:ext cx="6866890" cy="5227320"/>
          </a:xfrm>
          <a:prstGeom prst="ellipse">
            <a:avLst/>
          </a:prstGeom>
        </p:spPr>
      </p:pic>
      <p:grpSp>
        <p:nvGrpSpPr>
          <p:cNvPr id="7" name="组合 6"/>
          <p:cNvGrpSpPr/>
          <p:nvPr/>
        </p:nvGrpSpPr>
        <p:grpSpPr>
          <a:xfrm>
            <a:off x="4546601" y="2822823"/>
            <a:ext cx="3383280" cy="1230666"/>
            <a:chOff x="4391535" y="2848154"/>
            <a:chExt cx="3383280" cy="1230666"/>
          </a:xfrm>
        </p:grpSpPr>
        <p:sp>
          <p:nvSpPr>
            <p:cNvPr id="8" name="文本框 7"/>
            <p:cNvSpPr txBox="1"/>
            <p:nvPr/>
          </p:nvSpPr>
          <p:spPr>
            <a:xfrm>
              <a:off x="4391535" y="3115723"/>
              <a:ext cx="3383280" cy="645160"/>
            </a:xfrm>
            <a:prstGeom prst="rect">
              <a:avLst/>
            </a:prstGeom>
            <a:noFill/>
          </p:spPr>
          <p:txBody>
            <a:bodyPr wrap="none" rtlCol="0">
              <a:spAutoFit/>
            </a:bodyPr>
            <a:lstStyle/>
            <a:p>
              <a:pPr algn="ctr"/>
              <a:r>
                <a:rPr lang="zh-CN" altLang="en-US" sz="3600" dirty="0">
                  <a:latin typeface="思源黑体 CN Heavy" panose="020B0A00000000000000" pitchFamily="34" charset="-122"/>
                  <a:ea typeface="思源黑体 CN Heavy" panose="020B0A00000000000000" pitchFamily="34" charset="-122"/>
                </a:rPr>
                <a:t>国内外研究现状</a:t>
              </a:r>
            </a:p>
          </p:txBody>
        </p:sp>
        <p:cxnSp>
          <p:nvCxnSpPr>
            <p:cNvPr id="10" name="直接连接符 9"/>
            <p:cNvCxnSpPr/>
            <p:nvPr/>
          </p:nvCxnSpPr>
          <p:spPr>
            <a:xfrm>
              <a:off x="4615322" y="2848154"/>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615322" y="4078820"/>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2890520" y="2890520"/>
            <a:ext cx="1695450" cy="1151255"/>
          </a:xfrm>
          <a:prstGeom prst="rect">
            <a:avLst/>
          </a:prstGeom>
          <a:noFill/>
        </p:spPr>
        <p:txBody>
          <a:bodyPr wrap="square" lIns="68580" tIns="34290" rIns="68580" bIns="34290" rtlCol="0">
            <a:spAutoFit/>
          </a:bodyPr>
          <a:lstStyle/>
          <a:p>
            <a:pPr defTabSz="685800">
              <a:lnSpc>
                <a:spcPct val="80000"/>
              </a:lnSpc>
            </a:pPr>
            <a:r>
              <a:rPr lang="en-US" altLang="zh-CN" sz="8800" b="1" dirty="0">
                <a:latin typeface="微软雅黑" panose="020B0503020204020204" charset="-122"/>
                <a:ea typeface="微软雅黑" panose="020B0503020204020204" charset="-122"/>
                <a:cs typeface="+mn-ea"/>
                <a:sym typeface="+mn-lt"/>
              </a:rPr>
              <a:t>02</a:t>
            </a:r>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535462" y="757820"/>
            <a:ext cx="4203131" cy="712836"/>
            <a:chOff x="716110" y="187653"/>
            <a:chExt cx="4203131" cy="712836"/>
          </a:xfrm>
        </p:grpSpPr>
        <p:sp>
          <p:nvSpPr>
            <p:cNvPr id="3" name="文本框 2"/>
            <p:cNvSpPr txBox="1"/>
            <p:nvPr/>
          </p:nvSpPr>
          <p:spPr>
            <a:xfrm>
              <a:off x="716110" y="187653"/>
              <a:ext cx="4203131" cy="437515"/>
            </a:xfrm>
            <a:prstGeom prst="rect">
              <a:avLst/>
            </a:prstGeom>
            <a:noFill/>
          </p:spPr>
          <p:txBody>
            <a:bodyPr wrap="square" lIns="68580" tIns="34290" rIns="68580" bIns="34290" rtlCol="0">
              <a:spAutoFit/>
            </a:bodyPr>
            <a:lstStyle/>
            <a:p>
              <a:pPr algn="l"/>
              <a:r>
                <a:rPr lang="zh-CN" altLang="en-US" sz="2400" dirty="0">
                  <a:latin typeface="思源黑体 CN Heavy" panose="020B0A00000000000000" pitchFamily="34" charset="-122"/>
                  <a:ea typeface="思源黑体 CN Heavy" panose="020B0A00000000000000" pitchFamily="34" charset="-122"/>
                  <a:sym typeface="+mn-ea"/>
                </a:rPr>
                <a:t>国内外研究现状</a:t>
              </a:r>
              <a:endParaRPr lang="zh-CN" altLang="en-US" sz="2400" b="1" dirty="0">
                <a:latin typeface="微软雅黑" panose="020B0503020204020204" charset="-122"/>
                <a:ea typeface="微软雅黑" panose="020B0503020204020204" charset="-122"/>
                <a:cs typeface="+mn-ea"/>
                <a:sym typeface="+mn-lt"/>
              </a:endParaRPr>
            </a:p>
          </p:txBody>
        </p:sp>
        <p:cxnSp>
          <p:nvCxnSpPr>
            <p:cNvPr id="4" name="直接连接符 3"/>
            <p:cNvCxnSpPr/>
            <p:nvPr/>
          </p:nvCxnSpPr>
          <p:spPr>
            <a:xfrm>
              <a:off x="774478" y="900489"/>
              <a:ext cx="683932" cy="0"/>
            </a:xfrm>
            <a:prstGeom prst="line">
              <a:avLst/>
            </a:prstGeom>
            <a:noFill/>
            <a:ln w="9525" cap="flat" cmpd="sng" algn="ctr">
              <a:solidFill>
                <a:schemeClr val="tx1">
                  <a:lumMod val="75000"/>
                  <a:lumOff val="25000"/>
                </a:schemeClr>
              </a:solidFill>
              <a:prstDash val="solid"/>
              <a:miter lim="800000"/>
            </a:ln>
            <a:effectLst/>
          </p:spPr>
        </p:cxnSp>
      </p:grpSp>
      <p:sp>
        <p:nvSpPr>
          <p:cNvPr id="28" name="文本框 27"/>
          <p:cNvSpPr txBox="1"/>
          <p:nvPr/>
        </p:nvSpPr>
        <p:spPr>
          <a:xfrm>
            <a:off x="956945" y="1533525"/>
            <a:ext cx="4064000" cy="368300"/>
          </a:xfrm>
          <a:prstGeom prst="rect">
            <a:avLst/>
          </a:prstGeom>
          <a:noFill/>
        </p:spPr>
        <p:txBody>
          <a:bodyPr wrap="square" rtlCol="0">
            <a:spAutoFit/>
          </a:bodyPr>
          <a:lstStyle/>
          <a:p>
            <a:pPr marL="285750" indent="-285750">
              <a:buFont typeface="Wingdings" panose="05000000000000000000" charset="0"/>
              <a:buChar char="u"/>
            </a:pPr>
            <a:r>
              <a:rPr lang="zh-CN" altLang="en-US"/>
              <a:t>激光选区熔化</a:t>
            </a:r>
            <a:r>
              <a:rPr lang="en-US" altLang="zh-CN"/>
              <a:t>3D</a:t>
            </a:r>
            <a:r>
              <a:rPr lang="zh-CN" altLang="en-US"/>
              <a:t>打印技术</a:t>
            </a:r>
          </a:p>
        </p:txBody>
      </p:sp>
      <p:sp>
        <p:nvSpPr>
          <p:cNvPr id="29" name="文本框 28"/>
          <p:cNvSpPr txBox="1"/>
          <p:nvPr/>
        </p:nvSpPr>
        <p:spPr>
          <a:xfrm>
            <a:off x="1080770" y="1964690"/>
            <a:ext cx="4064000" cy="368300"/>
          </a:xfrm>
          <a:prstGeom prst="rect">
            <a:avLst/>
          </a:prstGeom>
          <a:noFill/>
        </p:spPr>
        <p:txBody>
          <a:bodyPr wrap="square" rtlCol="0">
            <a:spAutoFit/>
          </a:bodyPr>
          <a:lstStyle/>
          <a:p>
            <a:pPr marL="342900" indent="-342900">
              <a:buFont typeface="+mj-lt"/>
              <a:buAutoNum type="arabicPeriod"/>
            </a:pPr>
            <a:r>
              <a:rPr lang="en-US" altLang="zh-CN"/>
              <a:t>SLM</a:t>
            </a:r>
            <a:r>
              <a:rPr lang="zh-CN" altLang="en-US"/>
              <a:t>打印设备</a:t>
            </a:r>
          </a:p>
        </p:txBody>
      </p:sp>
      <p:sp>
        <p:nvSpPr>
          <p:cNvPr id="30" name="文本框 29"/>
          <p:cNvSpPr txBox="1"/>
          <p:nvPr/>
        </p:nvSpPr>
        <p:spPr>
          <a:xfrm>
            <a:off x="1593850" y="2552065"/>
            <a:ext cx="7705090" cy="2030095"/>
          </a:xfrm>
          <a:prstGeom prst="rect">
            <a:avLst/>
          </a:prstGeom>
          <a:noFill/>
        </p:spPr>
        <p:txBody>
          <a:bodyPr wrap="square" rtlCol="0" anchor="t">
            <a:spAutoFit/>
          </a:bodyPr>
          <a:lstStyle/>
          <a:p>
            <a:r>
              <a:rPr lang="en-US" altLang="zh-CN">
                <a:sym typeface="+mn-ea"/>
              </a:rPr>
              <a:t>        </a:t>
            </a:r>
            <a:r>
              <a:rPr lang="zh-CN" altLang="en-US">
                <a:sym typeface="+mn-ea"/>
              </a:rPr>
              <a:t>近年来，SLM 技术发展迅速，国内外研究者针对 SLM 打印设备和打印工艺两个方面的研究较多。在</a:t>
            </a:r>
            <a:r>
              <a:rPr lang="en-US" altLang="zh-CN">
                <a:sym typeface="+mn-ea"/>
              </a:rPr>
              <a:t>SLM</a:t>
            </a:r>
            <a:r>
              <a:rPr lang="zh-CN" altLang="en-US">
                <a:sym typeface="+mn-ea"/>
              </a:rPr>
              <a:t>打印设备方面，世界上第一台 SLM 打印设备于德国诞生。德国的 SLM 技术一直处于世界领先地位，具有代表性的生产商有 EOS 公司等。</a:t>
            </a:r>
          </a:p>
          <a:p>
            <a:r>
              <a:rPr lang="en-US" altLang="zh-CN">
                <a:sym typeface="+mn-ea"/>
              </a:rPr>
              <a:t>        </a:t>
            </a:r>
            <a:r>
              <a:rPr lang="zh-CN" altLang="en-US">
                <a:sym typeface="+mn-ea"/>
              </a:rPr>
              <a:t>国内的 SLM 技术尽管起步较晚，但近年来发展也比较迅速。西北工业大学、哈尔滨工业大学、北京航空航天大学等高校对 SLM 技术进行了深入的研究。</a:t>
            </a:r>
          </a:p>
        </p:txBody>
      </p:sp>
    </p:spTree>
  </p:cSld>
  <p:clrMapOvr>
    <a:masterClrMapping/>
  </p:clrMapOvr>
  <p:transition spd="med">
    <p:pull/>
  </p:transition>
</p:sld>
</file>

<file path=ppt/tags/tag1.xml><?xml version="1.0" encoding="utf-8"?>
<p:tagLst xmlns:a="http://schemas.openxmlformats.org/drawingml/2006/main" xmlns:r="http://schemas.openxmlformats.org/officeDocument/2006/relationships" xmlns:p="http://schemas.openxmlformats.org/presentationml/2006/main">
  <p:tag name="KSO_WPP_MARK_KEY" val="ec283a26-e51e-48e1-a5af-0ea4fa32a2b4"/>
  <p:tag name="COMMONDATA" val="eyJoZGlkIjoiNzg4ZGNiODhlMDU4OTc5ZDJiMmE2YmRiMTg4ZGU2Mjk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UNIT_TABLE_BEAUTIFY" val="smartTable{d55f9d5a-4653-4e58-b456-9f909155a962}"/>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UNIT_TABLE_BEAUTIFY" val="smartTable{42fa2cad-a283-4545-813c-4a50d80b0677}"/>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UNIT_TABLE_BEAUTIFY" val="smartTable{accab10e-27b6-4f05-99e0-1bd5ebaeb016}"/>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2750</Words>
  <Application>Microsoft Macintosh PowerPoint</Application>
  <PresentationFormat>Widescreen</PresentationFormat>
  <Paragraphs>212</Paragraphs>
  <Slides>21</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微软雅黑</vt:lpstr>
      <vt:lpstr>思源黑体 CN Bold</vt:lpstr>
      <vt:lpstr>思源黑体 CN Heavy</vt:lpstr>
      <vt:lpstr>Arial</vt:lpstr>
      <vt:lpstr>Calibri</vt:lpstr>
      <vt:lpstr>Calibri Light</vt:lpstr>
      <vt:lpstr>Times New Roman</vt:lpstr>
      <vt:lpstr>Wingdings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Liu, Xin</cp:lastModifiedBy>
  <cp:revision>56</cp:revision>
  <dcterms:created xsi:type="dcterms:W3CDTF">2018-09-17T11:33:00Z</dcterms:created>
  <dcterms:modified xsi:type="dcterms:W3CDTF">2023-09-16T22:05:38Z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2052-11.1.0.15319</vt:lpwstr>
  </property>
  <property fmtid="{D5CDD505-2E9C-101B-9397-08002B2CF9AE}" pid="3" name="ICV">
    <vt:lpwstr>2D2AFE6863EF40D792B589F42B79459C_13</vt:lpwstr>
  </property>
</Properties>
</file>

<file path=docProps/thumbnail.jpeg>
</file>